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handoutMasterIdLst>
    <p:handoutMasterId r:id="rId11"/>
  </p:handoutMasterIdLst>
  <p:sldIdLst>
    <p:sldId id="256" r:id="rId2"/>
    <p:sldId id="271" r:id="rId3"/>
    <p:sldId id="279" r:id="rId4"/>
    <p:sldId id="281" r:id="rId5"/>
    <p:sldId id="280" r:id="rId6"/>
    <p:sldId id="257" r:id="rId7"/>
    <p:sldId id="275" r:id="rId8"/>
    <p:sldId id="282" r:id="rId9"/>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envenue" id="{E75E278A-FF0E-49A4-B170-79828D63BBAD}">
          <p14:sldIdLst>
            <p14:sldId id="256"/>
          </p14:sldIdLst>
        </p14:section>
        <p14:section name="Création, morphose, annotation, collaboration, recherche" id="{B9B51309-D148-4332-87C2-07BE32FBCA3B}">
          <p14:sldIdLst>
            <p14:sldId id="271"/>
            <p14:sldId id="279"/>
            <p14:sldId id="281"/>
            <p14:sldId id="280"/>
            <p14:sldId id="257"/>
            <p14:sldId id="275"/>
          </p14:sldIdLst>
        </p14:section>
        <p14:section name="En savoir plus" id="{2CC34DB2-6590-42C0-AD4B-A04C6060184E}">
          <p14:sldIdLst>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41" autoAdjust="0"/>
  </p:normalViewPr>
  <p:slideViewPr>
    <p:cSldViewPr snapToGrid="0">
      <p:cViewPr>
        <p:scale>
          <a:sx n="66" d="100"/>
          <a:sy n="66" d="100"/>
        </p:scale>
        <p:origin x="1330" y="36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A10B748-EA40-4668-98E8-E24129A8E968}" type="datetime1">
              <a:rPr lang="fr-FR" smtClean="0"/>
              <a:t>18/09/2024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fr-FR" smtClean="0"/>
              <a:t>‹N°›</a:t>
            </a:fld>
            <a:endParaRPr lang="fr-FR"/>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0F4E9AA-8B68-4026-826F-95F859DBBF5A}" type="datetime1">
              <a:rPr lang="fr-FR" noProof="0" smtClean="0"/>
              <a:t>18/09/2024</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fr-FR" noProof="0" smtClean="0"/>
              <a:t>‹N°›</a:t>
            </a:fld>
            <a:endParaRPr lang="fr-FR"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DF61EA0F-A667-4B49-8422-0062BC55E249}" type="slidenum">
              <a:rPr lang="fr-FR" smtClean="0"/>
              <a:t>1</a:t>
            </a:fld>
            <a:endParaRPr lang="fr-FR"/>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2</a:t>
            </a:fld>
            <a:endParaRPr lang="fr-FR"/>
          </a:p>
        </p:txBody>
      </p:sp>
    </p:spTree>
    <p:extLst>
      <p:ext uri="{BB962C8B-B14F-4D97-AF65-F5344CB8AC3E}">
        <p14:creationId xmlns:p14="http://schemas.microsoft.com/office/powerpoint/2010/main" val="44736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3</a:t>
            </a:fld>
            <a:endParaRPr lang="fr-FR"/>
          </a:p>
        </p:txBody>
      </p:sp>
    </p:spTree>
    <p:extLst>
      <p:ext uri="{BB962C8B-B14F-4D97-AF65-F5344CB8AC3E}">
        <p14:creationId xmlns:p14="http://schemas.microsoft.com/office/powerpoint/2010/main" val="188628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4</a:t>
            </a:fld>
            <a:endParaRPr lang="fr-FR"/>
          </a:p>
        </p:txBody>
      </p:sp>
    </p:spTree>
    <p:extLst>
      <p:ext uri="{BB962C8B-B14F-4D97-AF65-F5344CB8AC3E}">
        <p14:creationId xmlns:p14="http://schemas.microsoft.com/office/powerpoint/2010/main" val="374441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5</a:t>
            </a:fld>
            <a:endParaRPr lang="fr-FR"/>
          </a:p>
        </p:txBody>
      </p:sp>
    </p:spTree>
    <p:extLst>
      <p:ext uri="{BB962C8B-B14F-4D97-AF65-F5344CB8AC3E}">
        <p14:creationId xmlns:p14="http://schemas.microsoft.com/office/powerpoint/2010/main" val="199726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DF61EA0F-A667-4B49-8422-0062BC55E249}" type="slidenum">
              <a:rPr lang="fr-FR" smtClean="0"/>
              <a:t>6</a:t>
            </a:fld>
            <a:endParaRPr lang="fr-FR"/>
          </a:p>
        </p:txBody>
      </p:sp>
    </p:spTree>
    <p:extLst>
      <p:ext uri="{BB962C8B-B14F-4D97-AF65-F5344CB8AC3E}">
        <p14:creationId xmlns:p14="http://schemas.microsoft.com/office/powerpoint/2010/main" val="303423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F61EA0F-A667-4B49-8422-0062BC55E249}" type="slidenum">
              <a:rPr lang="fr-FR" smtClean="0"/>
              <a:t>7</a:t>
            </a:fld>
            <a:endParaRPr lang="fr-FR"/>
          </a:p>
        </p:txBody>
      </p:sp>
    </p:spTree>
    <p:extLst>
      <p:ext uri="{BB962C8B-B14F-4D97-AF65-F5344CB8AC3E}">
        <p14:creationId xmlns:p14="http://schemas.microsoft.com/office/powerpoint/2010/main" val="155873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DF61EA0F-A667-4B49-8422-0062BC55E249}" type="slidenum">
              <a:rPr lang="fr-FR" smtClean="0"/>
              <a:t>8</a:t>
            </a:fld>
            <a:endParaRPr lang="fr-FR"/>
          </a:p>
        </p:txBody>
      </p:sp>
    </p:spTree>
    <p:extLst>
      <p:ext uri="{BB962C8B-B14F-4D97-AF65-F5344CB8AC3E}">
        <p14:creationId xmlns:p14="http://schemas.microsoft.com/office/powerpoint/2010/main" val="342178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2" name="Titre 1"/>
          <p:cNvSpPr>
            <a:spLocks noGrp="1"/>
          </p:cNvSpPr>
          <p:nvPr>
            <p:ph type="title"/>
          </p:nvPr>
        </p:nvSpPr>
        <p:spPr/>
        <p:txBody>
          <a:bodyPr rtlCol="0"/>
          <a:lstStyle/>
          <a:p>
            <a:pPr rtl="0"/>
            <a:r>
              <a:rPr lang="fr-FR" noProof="0"/>
              <a:t>Modifiez le style du titre</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fr-FR" sz="1800" noProof="0"/>
          </a:p>
        </p:txBody>
      </p:sp>
      <p:cxnSp>
        <p:nvCxnSpPr>
          <p:cNvPr id="12" name="Connecteur droit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re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fr-FR" noProof="0"/>
              <a:t>Modifiez le style du titre</a:t>
            </a:r>
          </a:p>
        </p:txBody>
      </p:sp>
      <p:sp>
        <p:nvSpPr>
          <p:cNvPr id="3" name="Espace réservé du contenu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fr-FR" noProof="0"/>
              <a:t>Modifiez les styles du texte</a:t>
            </a:r>
          </a:p>
          <a:p>
            <a:pPr marL="0" lvl="1" indent="0" rtl="0">
              <a:lnSpc>
                <a:spcPct val="150000"/>
              </a:lnSpc>
              <a:spcBef>
                <a:spcPts val="1000"/>
              </a:spcBef>
              <a:spcAft>
                <a:spcPts val="1200"/>
              </a:spcAft>
              <a:buNone/>
            </a:pPr>
            <a:r>
              <a:rPr lang="fr-FR" noProof="0"/>
              <a:t>Deuxième niveau</a:t>
            </a:r>
          </a:p>
          <a:p>
            <a:pPr marL="0" lvl="2" indent="0" rtl="0">
              <a:lnSpc>
                <a:spcPct val="150000"/>
              </a:lnSpc>
              <a:spcBef>
                <a:spcPts val="1000"/>
              </a:spcBef>
              <a:spcAft>
                <a:spcPts val="1200"/>
              </a:spcAft>
              <a:buNone/>
            </a:pPr>
            <a:r>
              <a:rPr lang="fr-FR" noProof="0"/>
              <a:t>Troisième niveau</a:t>
            </a:r>
          </a:p>
          <a:p>
            <a:pPr marL="0" lvl="3" indent="0" rtl="0">
              <a:lnSpc>
                <a:spcPct val="150000"/>
              </a:lnSpc>
              <a:spcBef>
                <a:spcPts val="1000"/>
              </a:spcBef>
              <a:spcAft>
                <a:spcPts val="1200"/>
              </a:spcAft>
              <a:buNone/>
            </a:pPr>
            <a:r>
              <a:rPr lang="fr-FR" noProof="0"/>
              <a:t>Quatrième niveau</a:t>
            </a:r>
          </a:p>
          <a:p>
            <a:pPr marL="0" lvl="4" indent="0" rtl="0">
              <a:lnSpc>
                <a:spcPct val="150000"/>
              </a:lnSpc>
              <a:spcBef>
                <a:spcPts val="1000"/>
              </a:spcBef>
              <a:spcAft>
                <a:spcPts val="1200"/>
              </a:spcAft>
              <a:buNone/>
            </a:pPr>
            <a:r>
              <a:rPr lang="fr-FR" noProof="0"/>
              <a:t>Cinquième niveau</a:t>
            </a:r>
          </a:p>
        </p:txBody>
      </p:sp>
      <p:sp>
        <p:nvSpPr>
          <p:cNvPr id="6" name="Espace réservé de la date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ED73AFFA-A6F2-4B06-B935-9E8D85E79903}" type="datetime1">
              <a:rPr lang="fr-FR" noProof="0" smtClean="0"/>
              <a:t>18/09/2024</a:t>
            </a:fld>
            <a:endParaRPr lang="fr-FR" noProof="0"/>
          </a:p>
        </p:txBody>
      </p:sp>
      <p:sp>
        <p:nvSpPr>
          <p:cNvPr id="7" name="Espace réservé du pied de pag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fr-FR" noProof="0"/>
          </a:p>
        </p:txBody>
      </p:sp>
      <p:sp>
        <p:nvSpPr>
          <p:cNvPr id="8" name="Espace réservé du numéro de diapositive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fr-FR" noProof="0" smtClean="0"/>
              <a:pPr/>
              <a:t>‹N°›</a:t>
            </a:fld>
            <a:endParaRPr lang="fr-FR"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0" noProof="0"/>
          </a:p>
        </p:txBody>
      </p:sp>
      <p:sp>
        <p:nvSpPr>
          <p:cNvPr id="2" name="Titre 1"/>
          <p:cNvSpPr>
            <a:spLocks noGrp="1"/>
          </p:cNvSpPr>
          <p:nvPr>
            <p:ph type="title"/>
          </p:nvPr>
        </p:nvSpPr>
        <p:spPr>
          <a:xfrm>
            <a:off x="521208" y="1536192"/>
            <a:ext cx="6876288" cy="640080"/>
          </a:xfrm>
        </p:spPr>
        <p:txBody>
          <a:bodyPr rtlCol="0">
            <a:normAutofit/>
          </a:bodyPr>
          <a:lstStyle>
            <a:lvl1pPr>
              <a:defRPr sz="3600">
                <a:solidFill>
                  <a:schemeClr val="bg1"/>
                </a:solidFill>
              </a:defRPr>
            </a:lvl1pPr>
          </a:lstStyle>
          <a:p>
            <a:pPr rtl="0"/>
            <a:r>
              <a:rPr lang="fr-FR" noProof="0"/>
              <a:t>Modifiez le style du titre</a:t>
            </a:r>
          </a:p>
        </p:txBody>
      </p:sp>
      <p:sp>
        <p:nvSpPr>
          <p:cNvPr id="7" name="Espace réservé du contenu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fr-FR" noProof="0"/>
              <a:t>Modifiez les styles du texte</a:t>
            </a:r>
          </a:p>
          <a:p>
            <a:pPr marL="0" lvl="1" indent="0" rtl="0">
              <a:lnSpc>
                <a:spcPct val="150000"/>
              </a:lnSpc>
              <a:spcBef>
                <a:spcPts val="1000"/>
              </a:spcBef>
              <a:spcAft>
                <a:spcPts val="1200"/>
              </a:spcAft>
              <a:buNone/>
            </a:pPr>
            <a:r>
              <a:rPr lang="fr-FR" noProof="0"/>
              <a:t>Deuxième niveau</a:t>
            </a:r>
          </a:p>
          <a:p>
            <a:pPr marL="0" lvl="2" indent="0" rtl="0">
              <a:lnSpc>
                <a:spcPct val="150000"/>
              </a:lnSpc>
              <a:spcBef>
                <a:spcPts val="1000"/>
              </a:spcBef>
              <a:spcAft>
                <a:spcPts val="1200"/>
              </a:spcAft>
              <a:buNone/>
            </a:pPr>
            <a:r>
              <a:rPr lang="fr-FR" noProof="0"/>
              <a:t>Troisième niveau</a:t>
            </a:r>
          </a:p>
          <a:p>
            <a:pPr marL="0" lvl="3" indent="0" rtl="0">
              <a:lnSpc>
                <a:spcPct val="150000"/>
              </a:lnSpc>
              <a:spcBef>
                <a:spcPts val="1000"/>
              </a:spcBef>
              <a:spcAft>
                <a:spcPts val="1200"/>
              </a:spcAft>
              <a:buNone/>
            </a:pPr>
            <a:r>
              <a:rPr lang="fr-FR" noProof="0"/>
              <a:t>Quatrième niveau</a:t>
            </a:r>
          </a:p>
          <a:p>
            <a:pPr marL="0" lvl="4" indent="0" rtl="0">
              <a:lnSpc>
                <a:spcPct val="150000"/>
              </a:lnSpc>
              <a:spcBef>
                <a:spcPts val="1000"/>
              </a:spcBef>
              <a:spcAft>
                <a:spcPts val="1200"/>
              </a:spcAft>
              <a:buNone/>
            </a:pPr>
            <a:r>
              <a:rPr lang="fr-FR" noProof="0"/>
              <a:t>Cinquième niveau</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fr-FR" sz="1800" noProof="0"/>
          </a:p>
        </p:txBody>
      </p:sp>
      <p:sp>
        <p:nvSpPr>
          <p:cNvPr id="2" name="Espace réservé du titre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fr-FR" noProof="0"/>
              <a:t>Modifiez le style du titre</a:t>
            </a:r>
          </a:p>
        </p:txBody>
      </p:sp>
      <p:sp>
        <p:nvSpPr>
          <p:cNvPr id="3" name="Espace réservé du texte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61B589D6-0A3B-49A2-A2F1-A1288C62EC4C}" type="datetime1">
              <a:rPr lang="fr-FR" noProof="0" smtClean="0"/>
              <a:t>18/09/2024</a:t>
            </a:fld>
            <a:endParaRPr lang="fr-FR" noProof="0"/>
          </a:p>
        </p:txBody>
      </p:sp>
      <p:sp>
        <p:nvSpPr>
          <p:cNvPr id="5" name="Espace réservé du pied de page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fr-FR" noProof="0"/>
          </a:p>
        </p:txBody>
      </p:sp>
      <p:sp>
        <p:nvSpPr>
          <p:cNvPr id="6" name="Espace réservé du numéro de diapositive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fr-FR" noProof="0" smtClean="0"/>
              <a:pPr/>
              <a:t>‹N°›</a:t>
            </a:fld>
            <a:endParaRPr lang="fr-FR" noProof="0"/>
          </a:p>
        </p:txBody>
      </p:sp>
      <p:cxnSp>
        <p:nvCxnSpPr>
          <p:cNvPr id="8" name="Connecteur droit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JPG"/><Relationship Id="rId4" Type="http://schemas.openxmlformats.org/officeDocument/2006/relationships/image" Target="../media/image3.emf"/><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deo-cdg4-2.xx.fbcdn.net/v/t42.1790-2/246438374_955817701688680_8194701801545292083_n.mp4?_nc_cat=101&amp;ccb=1-7&amp;_nc_sid=55d0d3&amp;efg=eyJybHIiOjQ3NSwicmxhIjo5MzYsInZlbmNvZGVfdGFnIjoic3ZlX3NkIiwidmlkZW9faWQiOjMwNjYyNTM3NzU4MjQ4Mn0%3D&amp;_nc_ohc=kM_tIuix48oQ7kNvgGapPUV&amp;rl=475&amp;vabr=264&amp;_nc_ht=video-cdg4-2.xx&amp;edm=AGo2L-IEAAAA&amp;_nc_gid=AHQqnwa_w2uJYlRNVcdhfqt&amp;oh=00_AYCulhCLI4f3DKUHq7Q3yCzi4fA2mMUXWCzNNB1xhmD-IA&amp;oe=66F0B6AE" TargetMode="External"/><Relationship Id="rId5" Type="http://schemas.openxmlformats.org/officeDocument/2006/relationships/hyperlink" Target="https://www.lycee-pierre-marie-curie.fr/stage-terminale-spe-svt/"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1785" y="124739"/>
            <a:ext cx="10515600" cy="2387600"/>
          </a:xfrm>
        </p:spPr>
        <p:txBody>
          <a:bodyPr rtlCol="0" anchor="ctr" anchorCtr="0">
            <a:normAutofit/>
          </a:bodyPr>
          <a:lstStyle/>
          <a:p>
            <a:pPr rtl="0"/>
            <a:r>
              <a:rPr lang="fr-FR" sz="4800" dirty="0">
                <a:solidFill>
                  <a:schemeClr val="bg1"/>
                </a:solidFill>
              </a:rPr>
              <a:t>Bienvenue</a:t>
            </a:r>
          </a:p>
        </p:txBody>
      </p:sp>
      <p:sp>
        <p:nvSpPr>
          <p:cNvPr id="3" name="Sous-titre 2"/>
          <p:cNvSpPr>
            <a:spLocks noGrp="1"/>
          </p:cNvSpPr>
          <p:nvPr>
            <p:ph type="subTitle" idx="4294967295"/>
          </p:nvPr>
        </p:nvSpPr>
        <p:spPr>
          <a:xfrm>
            <a:off x="1414649" y="2785435"/>
            <a:ext cx="9582736" cy="3120454"/>
          </a:xfrm>
        </p:spPr>
        <p:txBody>
          <a:bodyPr rtlCol="0">
            <a:normAutofit/>
          </a:bodyPr>
          <a:lstStyle/>
          <a:p>
            <a:pPr marL="0" indent="0" rtl="0">
              <a:buNone/>
            </a:pPr>
            <a:r>
              <a:rPr lang="fr-FR" sz="2400" dirty="0">
                <a:solidFill>
                  <a:schemeClr val="bg1"/>
                </a:solidFill>
                <a:latin typeface="+mj-lt"/>
              </a:rPr>
              <a:t>Réunion Plénière, Présentation et Pré-Inscription STAGE SVT-EPS</a:t>
            </a:r>
          </a:p>
          <a:p>
            <a:pPr marL="0" indent="0" rtl="0">
              <a:buNone/>
            </a:pPr>
            <a:r>
              <a:rPr lang="fr-FR" sz="2400" dirty="0">
                <a:solidFill>
                  <a:schemeClr val="bg1"/>
                </a:solidFill>
                <a:latin typeface="+mj-lt"/>
              </a:rPr>
              <a:t>Spécialité SVT en classe de 1</a:t>
            </a:r>
            <a:r>
              <a:rPr lang="fr-FR" sz="2400" baseline="30000" dirty="0">
                <a:solidFill>
                  <a:schemeClr val="bg1"/>
                </a:solidFill>
                <a:latin typeface="+mj-lt"/>
              </a:rPr>
              <a:t>ère</a:t>
            </a:r>
            <a:r>
              <a:rPr lang="fr-FR" sz="2400" dirty="0">
                <a:solidFill>
                  <a:schemeClr val="bg1"/>
                </a:solidFill>
                <a:latin typeface="+mj-lt"/>
              </a:rPr>
              <a:t> et Terminale Générale.</a:t>
            </a:r>
          </a:p>
          <a:p>
            <a:pPr marL="0" indent="0" rtl="0">
              <a:buNone/>
            </a:pPr>
            <a:r>
              <a:rPr lang="fr-FR" sz="2400" dirty="0">
                <a:solidFill>
                  <a:schemeClr val="bg1"/>
                </a:solidFill>
                <a:latin typeface="+mj-lt"/>
              </a:rPr>
              <a:t>Encadrants : Mr Fraboulet (SVT), Mr </a:t>
            </a:r>
            <a:r>
              <a:rPr lang="fr-FR" sz="2400" dirty="0" err="1">
                <a:solidFill>
                  <a:schemeClr val="bg1"/>
                </a:solidFill>
                <a:latin typeface="+mj-lt"/>
              </a:rPr>
              <a:t>Gaduel</a:t>
            </a:r>
            <a:r>
              <a:rPr lang="fr-FR" sz="2400" dirty="0">
                <a:solidFill>
                  <a:schemeClr val="bg1"/>
                </a:solidFill>
                <a:latin typeface="+mj-lt"/>
              </a:rPr>
              <a:t> (EPS), Mr Lacoste (SVT).</a:t>
            </a:r>
          </a:p>
        </p:txBody>
      </p:sp>
      <p:pic>
        <p:nvPicPr>
          <p:cNvPr id="6" name="Image 5">
            <a:extLst>
              <a:ext uri="{FF2B5EF4-FFF2-40B4-BE49-F238E27FC236}">
                <a16:creationId xmlns:a16="http://schemas.microsoft.com/office/drawing/2014/main" id="{5B498B1A-39B6-7C2D-84E0-F6360B664A1F}"/>
              </a:ext>
            </a:extLst>
          </p:cNvPr>
          <p:cNvPicPr>
            <a:picLocks noChangeAspect="1"/>
          </p:cNvPicPr>
          <p:nvPr/>
        </p:nvPicPr>
        <p:blipFill>
          <a:blip r:embed="rId3"/>
          <a:stretch>
            <a:fillRect/>
          </a:stretch>
        </p:blipFill>
        <p:spPr>
          <a:xfrm>
            <a:off x="3507130" y="278954"/>
            <a:ext cx="8407078" cy="2079170"/>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541610" y="344073"/>
            <a:ext cx="9060943" cy="640080"/>
          </a:xfrm>
        </p:spPr>
        <p:txBody>
          <a:bodyPr rtlCol="0">
            <a:noAutofit/>
          </a:bodyPr>
          <a:lstStyle/>
          <a:p>
            <a:pPr rtl="0"/>
            <a:r>
              <a:rPr lang="fr-FR" dirty="0">
                <a:latin typeface="Segoe UI Light" panose="020B0502040204020203" pitchFamily="34" charset="0"/>
                <a:cs typeface="Segoe UI Light" panose="020B0502040204020203" pitchFamily="34" charset="0"/>
              </a:rPr>
              <a:t>La Géologie dans les programmes de 1</a:t>
            </a:r>
            <a:r>
              <a:rPr lang="fr-FR" baseline="30000" dirty="0">
                <a:latin typeface="Segoe UI Light" panose="020B0502040204020203" pitchFamily="34" charset="0"/>
                <a:cs typeface="Segoe UI Light" panose="020B0502040204020203" pitchFamily="34" charset="0"/>
              </a:rPr>
              <a:t>ère</a:t>
            </a:r>
            <a:r>
              <a:rPr lang="fr-FR" dirty="0">
                <a:latin typeface="Segoe UI Light" panose="020B0502040204020203" pitchFamily="34" charset="0"/>
                <a:cs typeface="Segoe UI Light" panose="020B0502040204020203" pitchFamily="34" charset="0"/>
              </a:rPr>
              <a:t> et de Terminale.</a:t>
            </a:r>
          </a:p>
        </p:txBody>
      </p:sp>
      <p:sp>
        <p:nvSpPr>
          <p:cNvPr id="38" name="Espace réservé du contenu 17"/>
          <p:cNvSpPr txBox="1">
            <a:spLocks/>
          </p:cNvSpPr>
          <p:nvPr/>
        </p:nvSpPr>
        <p:spPr>
          <a:xfrm>
            <a:off x="541610" y="1231305"/>
            <a:ext cx="7521262" cy="4885236"/>
          </a:xfrm>
          <a:prstGeom prst="rect">
            <a:avLst/>
          </a:prstGeom>
        </p:spPr>
        <p:txBody>
          <a:bodyPr vert="horz" lIns="91440" tIns="0" rIns="91440" bIns="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b="1" u="sng" dirty="0">
                <a:solidFill>
                  <a:srgbClr val="FF0000"/>
                </a:solidFill>
                <a:latin typeface="Segoe UI" panose="020B0502040204020203" pitchFamily="34" charset="0"/>
                <a:cs typeface="Segoe UI" panose="020B0502040204020203" pitchFamily="34" charset="0"/>
              </a:rPr>
              <a:t>1</a:t>
            </a:r>
            <a:r>
              <a:rPr lang="fr-FR" b="1" u="sng" baseline="30000" dirty="0">
                <a:solidFill>
                  <a:srgbClr val="FF0000"/>
                </a:solidFill>
                <a:latin typeface="Segoe UI" panose="020B0502040204020203" pitchFamily="34" charset="0"/>
                <a:cs typeface="Segoe UI" panose="020B0502040204020203" pitchFamily="34" charset="0"/>
              </a:rPr>
              <a:t>ère</a:t>
            </a:r>
            <a:r>
              <a:rPr lang="fr-FR" b="1" u="sng" dirty="0">
                <a:solidFill>
                  <a:srgbClr val="FF0000"/>
                </a:solidFill>
                <a:latin typeface="Segoe UI" panose="020B0502040204020203" pitchFamily="34" charset="0"/>
                <a:cs typeface="Segoe UI" panose="020B0502040204020203" pitchFamily="34" charset="0"/>
              </a:rPr>
              <a:t>  spécialité SVT.</a:t>
            </a:r>
          </a:p>
          <a:p>
            <a:pPr marL="0" lvl="0" indent="0" rtl="0">
              <a:spcAft>
                <a:spcPts val="600"/>
              </a:spcAft>
              <a:buNone/>
              <a:defRPr/>
            </a:pPr>
            <a:r>
              <a:rPr lang="fr-FR" b="1" dirty="0">
                <a:solidFill>
                  <a:srgbClr val="FF0000"/>
                </a:solidFill>
                <a:latin typeface="Segoe UI" panose="020B0502040204020203" pitchFamily="34" charset="0"/>
                <a:cs typeface="Segoe UI" panose="020B0502040204020203" pitchFamily="34" charset="0"/>
              </a:rPr>
              <a:t>THÈME 1. – LA TERRE DANS L’UNIVERS, LA VIE ET L’ÉVOLUTION DU VIVANT. </a:t>
            </a:r>
            <a:r>
              <a:rPr lang="fr-FR" sz="14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Partie B</a:t>
            </a:r>
            <a:r>
              <a:rPr lang="fr-FR"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 LA DYNAMIQUE INTERNE DE LA TERRE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•Les surfaces terrestres, contrastes entre les continents et les océans,</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structure du globe terrestre,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mobilité horizontale de la lithosphère,</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dynamique des zones de divergences</a:t>
            </a:r>
          </a:p>
          <a:p>
            <a:pPr marL="0" lvl="0" indent="0" rtl="0">
              <a:lnSpc>
                <a:spcPct val="110000"/>
              </a:lnSpc>
              <a:spcAft>
                <a:spcPts val="600"/>
              </a:spcAft>
              <a:buNone/>
              <a:defRPr/>
            </a:pPr>
            <a:r>
              <a:rPr lang="fr-FR" kern="1000" dirty="0">
                <a:latin typeface="Arial" panose="020B0604020202020204" pitchFamily="34" charset="0"/>
                <a:cs typeface="Arial" panose="020B0604020202020204" pitchFamily="34" charset="0"/>
              </a:rPr>
              <a:t>•La dynamique des zones de convergences, subduction, obduction et collision</a:t>
            </a:r>
          </a:p>
          <a:p>
            <a:pPr marL="0" lvl="0" indent="0" rtl="0">
              <a:spcAft>
                <a:spcPts val="600"/>
              </a:spcAft>
              <a:buNone/>
              <a:defRPr/>
            </a:pPr>
            <a:r>
              <a:rPr lang="fr-FR" b="1" u="sng" dirty="0">
                <a:solidFill>
                  <a:srgbClr val="FF0000"/>
                </a:solidFill>
                <a:latin typeface="Segoe UI" panose="020B0502040204020203" pitchFamily="34" charset="0"/>
                <a:cs typeface="Segoe UI" panose="020B0502040204020203" pitchFamily="34" charset="0"/>
              </a:rPr>
              <a:t>Terminale spécialité SVT</a:t>
            </a:r>
            <a:r>
              <a:rPr lang="fr-FR" u="sng" dirty="0">
                <a:latin typeface="Segoe UI" panose="020B0502040204020203" pitchFamily="34" charset="0"/>
                <a:cs typeface="Segoe UI" panose="020B0502040204020203" pitchFamily="34" charset="0"/>
              </a:rPr>
              <a:t>.</a:t>
            </a:r>
          </a:p>
          <a:p>
            <a:pPr marL="0" lvl="0" indent="0" rtl="0">
              <a:spcAft>
                <a:spcPts val="600"/>
              </a:spcAft>
              <a:buNone/>
              <a:defRPr/>
            </a:pPr>
            <a:endParaRPr lang="fr-FR" dirty="0">
              <a:latin typeface="Segoe UI" panose="020B0502040204020203" pitchFamily="34" charset="0"/>
              <a:cs typeface="Segoe UI" panose="020B0502040204020203" pitchFamily="34" charset="0"/>
            </a:endParaRPr>
          </a:p>
          <a:p>
            <a:pPr marL="0" lvl="0" indent="0" rtl="0">
              <a:spcAft>
                <a:spcPts val="600"/>
              </a:spcAft>
              <a:buNone/>
              <a:defRPr/>
            </a:pPr>
            <a:endParaRPr lang="fr-FR" dirty="0">
              <a:latin typeface="Segoe UI" panose="020B0502040204020203" pitchFamily="34" charset="0"/>
              <a:cs typeface="Segoe UI" panose="020B0502040204020203" pitchFamily="34" charset="0"/>
            </a:endParaRPr>
          </a:p>
          <a:p>
            <a:pPr marL="0" lvl="0" indent="0" rtl="0">
              <a:spcAft>
                <a:spcPts val="600"/>
              </a:spcAft>
              <a:buNone/>
              <a:defRPr/>
            </a:pPr>
            <a:endParaRPr lang="fr-FR" dirty="0">
              <a:latin typeface="Segoe UI" panose="020B0502040204020203" pitchFamily="34" charset="0"/>
              <a:cs typeface="Segoe UI" panose="020B0502040204020203" pitchFamily="34" charset="0"/>
            </a:endParaRPr>
          </a:p>
        </p:txBody>
      </p:sp>
      <p:pic>
        <p:nvPicPr>
          <p:cNvPr id="3" name="Image 2">
            <a:extLst>
              <a:ext uri="{FF2B5EF4-FFF2-40B4-BE49-F238E27FC236}">
                <a16:creationId xmlns:a16="http://schemas.microsoft.com/office/drawing/2014/main" id="{019D7F37-D3C5-C04B-D8C3-D55EA5BC657F}"/>
              </a:ext>
            </a:extLst>
          </p:cNvPr>
          <p:cNvPicPr>
            <a:picLocks noChangeAspect="1"/>
          </p:cNvPicPr>
          <p:nvPr/>
        </p:nvPicPr>
        <p:blipFill>
          <a:blip r:embed="rId3"/>
          <a:stretch>
            <a:fillRect/>
          </a:stretch>
        </p:blipFill>
        <p:spPr>
          <a:xfrm>
            <a:off x="644204" y="4833135"/>
            <a:ext cx="4327301" cy="181583"/>
          </a:xfrm>
          <a:prstGeom prst="rect">
            <a:avLst/>
          </a:prstGeom>
        </p:spPr>
      </p:pic>
      <p:pic>
        <p:nvPicPr>
          <p:cNvPr id="6" name="Image 5">
            <a:extLst>
              <a:ext uri="{FF2B5EF4-FFF2-40B4-BE49-F238E27FC236}">
                <a16:creationId xmlns:a16="http://schemas.microsoft.com/office/drawing/2014/main" id="{C019A514-DB6E-D040-A9A5-F85B2CB49C7D}"/>
              </a:ext>
            </a:extLst>
          </p:cNvPr>
          <p:cNvPicPr>
            <a:picLocks noChangeAspect="1"/>
          </p:cNvPicPr>
          <p:nvPr/>
        </p:nvPicPr>
        <p:blipFill>
          <a:blip r:embed="rId4"/>
          <a:stretch>
            <a:fillRect/>
          </a:stretch>
        </p:blipFill>
        <p:spPr>
          <a:xfrm>
            <a:off x="644204" y="5057368"/>
            <a:ext cx="5357611" cy="201038"/>
          </a:xfrm>
          <a:prstGeom prst="rect">
            <a:avLst/>
          </a:prstGeom>
        </p:spPr>
      </p:pic>
      <p:pic>
        <p:nvPicPr>
          <p:cNvPr id="9" name="Image 8">
            <a:extLst>
              <a:ext uri="{FF2B5EF4-FFF2-40B4-BE49-F238E27FC236}">
                <a16:creationId xmlns:a16="http://schemas.microsoft.com/office/drawing/2014/main" id="{E56E5034-FC52-647A-4F8C-02CCB369D125}"/>
              </a:ext>
            </a:extLst>
          </p:cNvPr>
          <p:cNvPicPr>
            <a:picLocks noChangeAspect="1"/>
          </p:cNvPicPr>
          <p:nvPr/>
        </p:nvPicPr>
        <p:blipFill>
          <a:blip r:embed="rId5"/>
          <a:stretch>
            <a:fillRect/>
          </a:stretch>
        </p:blipFill>
        <p:spPr>
          <a:xfrm>
            <a:off x="644204" y="5301057"/>
            <a:ext cx="3080071" cy="373792"/>
          </a:xfrm>
          <a:prstGeom prst="rect">
            <a:avLst/>
          </a:prstGeom>
        </p:spPr>
      </p:pic>
      <p:pic>
        <p:nvPicPr>
          <p:cNvPr id="11" name="Image 10">
            <a:extLst>
              <a:ext uri="{FF2B5EF4-FFF2-40B4-BE49-F238E27FC236}">
                <a16:creationId xmlns:a16="http://schemas.microsoft.com/office/drawing/2014/main" id="{FDFD59C8-1ADC-B6EA-A104-8B00EBE13395}"/>
              </a:ext>
            </a:extLst>
          </p:cNvPr>
          <p:cNvPicPr>
            <a:picLocks noChangeAspect="1"/>
          </p:cNvPicPr>
          <p:nvPr/>
        </p:nvPicPr>
        <p:blipFill>
          <a:blip r:embed="rId6"/>
          <a:stretch>
            <a:fillRect/>
          </a:stretch>
        </p:blipFill>
        <p:spPr>
          <a:xfrm>
            <a:off x="643659" y="5639070"/>
            <a:ext cx="3734873" cy="207523"/>
          </a:xfrm>
          <a:prstGeom prst="rect">
            <a:avLst/>
          </a:prstGeom>
        </p:spPr>
      </p:pic>
      <p:pic>
        <p:nvPicPr>
          <p:cNvPr id="13" name="Image 12">
            <a:extLst>
              <a:ext uri="{FF2B5EF4-FFF2-40B4-BE49-F238E27FC236}">
                <a16:creationId xmlns:a16="http://schemas.microsoft.com/office/drawing/2014/main" id="{C2BAB071-1A84-06A5-D948-E6F447CCA9CB}"/>
              </a:ext>
            </a:extLst>
          </p:cNvPr>
          <p:cNvPicPr>
            <a:picLocks noChangeAspect="1"/>
          </p:cNvPicPr>
          <p:nvPr/>
        </p:nvPicPr>
        <p:blipFill>
          <a:blip r:embed="rId7"/>
          <a:stretch>
            <a:fillRect/>
          </a:stretch>
        </p:blipFill>
        <p:spPr>
          <a:xfrm>
            <a:off x="667131" y="5872744"/>
            <a:ext cx="7521262" cy="233464"/>
          </a:xfrm>
          <a:prstGeom prst="rect">
            <a:avLst/>
          </a:prstGeom>
        </p:spPr>
      </p:pic>
      <p:pic>
        <p:nvPicPr>
          <p:cNvPr id="15" name="Image 14">
            <a:extLst>
              <a:ext uri="{FF2B5EF4-FFF2-40B4-BE49-F238E27FC236}">
                <a16:creationId xmlns:a16="http://schemas.microsoft.com/office/drawing/2014/main" id="{C0681F5D-3FED-5F19-68CA-F187E1E115EC}"/>
              </a:ext>
            </a:extLst>
          </p:cNvPr>
          <p:cNvPicPr>
            <a:picLocks noChangeAspect="1"/>
          </p:cNvPicPr>
          <p:nvPr/>
        </p:nvPicPr>
        <p:blipFill>
          <a:blip r:embed="rId8"/>
          <a:stretch>
            <a:fillRect/>
          </a:stretch>
        </p:blipFill>
        <p:spPr>
          <a:xfrm>
            <a:off x="643659" y="6132632"/>
            <a:ext cx="6078828" cy="421532"/>
          </a:xfrm>
          <a:prstGeom prst="rect">
            <a:avLst/>
          </a:prstGeom>
        </p:spPr>
      </p:pic>
      <p:pic>
        <p:nvPicPr>
          <p:cNvPr id="17" name="Image 16">
            <a:extLst>
              <a:ext uri="{FF2B5EF4-FFF2-40B4-BE49-F238E27FC236}">
                <a16:creationId xmlns:a16="http://schemas.microsoft.com/office/drawing/2014/main" id="{C70643A2-68A5-3AC8-8CD5-E3E49D25A658}"/>
              </a:ext>
            </a:extLst>
          </p:cNvPr>
          <p:cNvPicPr>
            <a:picLocks noChangeAspect="1"/>
          </p:cNvPicPr>
          <p:nvPr/>
        </p:nvPicPr>
        <p:blipFill>
          <a:blip r:embed="rId9"/>
          <a:stretch>
            <a:fillRect/>
          </a:stretch>
        </p:blipFill>
        <p:spPr>
          <a:xfrm>
            <a:off x="6722487" y="6352923"/>
            <a:ext cx="746975" cy="233464"/>
          </a:xfrm>
          <a:prstGeom prst="rect">
            <a:avLst/>
          </a:prstGeom>
        </p:spPr>
      </p:pic>
      <p:pic>
        <p:nvPicPr>
          <p:cNvPr id="19" name="Image 18">
            <a:extLst>
              <a:ext uri="{FF2B5EF4-FFF2-40B4-BE49-F238E27FC236}">
                <a16:creationId xmlns:a16="http://schemas.microsoft.com/office/drawing/2014/main" id="{0A5EAA89-AF35-3679-6B77-F9F3AC5D6FC4}"/>
              </a:ext>
            </a:extLst>
          </p:cNvPr>
          <p:cNvPicPr>
            <a:picLocks noChangeAspect="1"/>
          </p:cNvPicPr>
          <p:nvPr/>
        </p:nvPicPr>
        <p:blipFill>
          <a:blip r:embed="rId10"/>
          <a:stretch>
            <a:fillRect/>
          </a:stretch>
        </p:blipFill>
        <p:spPr>
          <a:xfrm>
            <a:off x="8278811" y="1412287"/>
            <a:ext cx="3371579" cy="5057368"/>
          </a:xfrm>
          <a:prstGeom prst="rect">
            <a:avLst/>
          </a:prstGeom>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rtlCol="0"/>
          <a:lstStyle/>
          <a:p>
            <a:pPr rtl="0"/>
            <a:r>
              <a:rPr lang="fr-FR" dirty="0">
                <a:latin typeface="Segoe UI Light" panose="020B0502040204020203" pitchFamily="34" charset="0"/>
                <a:cs typeface="Segoe UI Light" panose="020B0502040204020203" pitchFamily="34" charset="0"/>
              </a:rPr>
              <a:t>Objectifs de la formation de terrain</a:t>
            </a:r>
          </a:p>
        </p:txBody>
      </p:sp>
      <p:sp>
        <p:nvSpPr>
          <p:cNvPr id="25" name="Espace réservé du contenu 17"/>
          <p:cNvSpPr txBox="1">
            <a:spLocks/>
          </p:cNvSpPr>
          <p:nvPr/>
        </p:nvSpPr>
        <p:spPr>
          <a:xfrm>
            <a:off x="541609" y="1455491"/>
            <a:ext cx="5110161" cy="47114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100">
                <a:latin typeface="Segoe UI" panose="020B0502040204020203" pitchFamily="34" charset="0"/>
                <a:cs typeface="Segoe UI" panose="020B0502040204020203" pitchFamily="34" charset="0"/>
              </a:rPr>
              <a:t>Fonctionnement :</a:t>
            </a:r>
          </a:p>
        </p:txBody>
      </p:sp>
      <p:grpSp>
        <p:nvGrpSpPr>
          <p:cNvPr id="18" name="Groupe 17" descr="Petit cercle contenant le chiffre 1 pour indiquer la première étape"/>
          <p:cNvGrpSpPr/>
          <p:nvPr/>
        </p:nvGrpSpPr>
        <p:grpSpPr bwMode="blackWhite">
          <a:xfrm>
            <a:off x="531552" y="1917997"/>
            <a:ext cx="558179" cy="409838"/>
            <a:chOff x="6953426" y="711274"/>
            <a:chExt cx="558179" cy="409838"/>
          </a:xfrm>
        </p:grpSpPr>
        <p:sp>
          <p:nvSpPr>
            <p:cNvPr id="19" name="Ovale 18"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0" name="Zone de texte 19" descr="Chiffre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1</a:t>
              </a:r>
            </a:p>
          </p:txBody>
        </p:sp>
      </p:grpSp>
      <p:sp>
        <p:nvSpPr>
          <p:cNvPr id="21" name="Espace réservé du contenu 17"/>
          <p:cNvSpPr txBox="1">
            <a:spLocks/>
          </p:cNvSpPr>
          <p:nvPr/>
        </p:nvSpPr>
        <p:spPr>
          <a:xfrm>
            <a:off x="1074619" y="1863565"/>
            <a:ext cx="9897237" cy="760766"/>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100" b="1" dirty="0">
                <a:solidFill>
                  <a:prstClr val="black">
                    <a:lumMod val="75000"/>
                    <a:lumOff val="25000"/>
                  </a:prstClr>
                </a:solidFill>
                <a:latin typeface="Segoe UI" panose="020B0502040204020203" pitchFamily="34" charset="0"/>
                <a:cs typeface="Segoe UI" panose="020B0502040204020203" pitchFamily="34" charset="0"/>
              </a:rPr>
              <a:t> comme en terminale : Utilisation en SVT des connaissances théoriques de la salle de classe en Mise en Pratique sur le terrain : Reconstituer par l’usage de la démarche scientifique, l’histoire géologique des Alpes depuis 245 millions d’années. En EPS, le dépassement de soi, l’esprit d’équipe et de cohésion font partis des évaluations du programme.</a:t>
            </a:r>
            <a:endParaRPr lang="fr-FR" sz="1100" b="1" dirty="0">
              <a:solidFill>
                <a:prstClr val="black">
                  <a:lumMod val="75000"/>
                  <a:lumOff val="25000"/>
                </a:prstClr>
              </a:solidFill>
              <a:cs typeface="Segoe UI"/>
            </a:endParaRPr>
          </a:p>
        </p:txBody>
      </p:sp>
      <p:grpSp>
        <p:nvGrpSpPr>
          <p:cNvPr id="33" name="Groupe 32" descr="Petit cercle contenant le chiffre 2 pour indiquer la deuxième étape"/>
          <p:cNvGrpSpPr/>
          <p:nvPr/>
        </p:nvGrpSpPr>
        <p:grpSpPr bwMode="blackWhite">
          <a:xfrm>
            <a:off x="531552" y="2804257"/>
            <a:ext cx="558179" cy="409838"/>
            <a:chOff x="6953426" y="711274"/>
            <a:chExt cx="558179" cy="409838"/>
          </a:xfrm>
        </p:grpSpPr>
        <p:sp>
          <p:nvSpPr>
            <p:cNvPr id="34" name="Ovale 3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5" name="Zone de texte 34" descr="Chiffre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2</a:t>
              </a:r>
            </a:p>
          </p:txBody>
        </p:sp>
      </p:grpSp>
      <p:grpSp>
        <p:nvGrpSpPr>
          <p:cNvPr id="22" name="Groupe 21" descr="Petit cercle contenant le chiffre 3 pour indiquer la troisième étape"/>
          <p:cNvGrpSpPr/>
          <p:nvPr/>
        </p:nvGrpSpPr>
        <p:grpSpPr bwMode="blackWhite">
          <a:xfrm>
            <a:off x="541609" y="3841281"/>
            <a:ext cx="558179" cy="409838"/>
            <a:chOff x="6953426" y="711274"/>
            <a:chExt cx="558179" cy="409838"/>
          </a:xfrm>
        </p:grpSpPr>
        <p:sp>
          <p:nvSpPr>
            <p:cNvPr id="24" name="Ovale 2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0" name="Zone de texte 29" descr="Chiffre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3</a:t>
              </a:r>
            </a:p>
          </p:txBody>
        </p:sp>
      </p:grpSp>
      <p:grpSp>
        <p:nvGrpSpPr>
          <p:cNvPr id="37" name="Groupe 36" descr="Petit cercle contenant le chiffre 4 pour indiquer la quatrième étape"/>
          <p:cNvGrpSpPr/>
          <p:nvPr/>
        </p:nvGrpSpPr>
        <p:grpSpPr bwMode="blackWhite">
          <a:xfrm>
            <a:off x="531552" y="4807371"/>
            <a:ext cx="558179" cy="413460"/>
            <a:chOff x="6886785" y="707652"/>
            <a:chExt cx="558179" cy="413460"/>
          </a:xfrm>
        </p:grpSpPr>
        <p:sp>
          <p:nvSpPr>
            <p:cNvPr id="38" name="Ovale 37"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9" name="Zone de texte 38" descr="Chiffre 4"/>
            <p:cNvSpPr txBox="1">
              <a:spLocks noChangeAspect="1"/>
            </p:cNvSpPr>
            <p:nvPr/>
          </p:nvSpPr>
          <p:spPr bwMode="blackWhite">
            <a:xfrm>
              <a:off x="6886785" y="707652"/>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4</a:t>
              </a:r>
            </a:p>
          </p:txBody>
        </p:sp>
      </p:grpSp>
      <p:sp>
        <p:nvSpPr>
          <p:cNvPr id="2" name="Espace réservé du contenu 17">
            <a:extLst>
              <a:ext uri="{FF2B5EF4-FFF2-40B4-BE49-F238E27FC236}">
                <a16:creationId xmlns:a16="http://schemas.microsoft.com/office/drawing/2014/main" id="{44D0C17C-B6DB-ACC1-C997-9AF6AA5D5596}"/>
              </a:ext>
            </a:extLst>
          </p:cNvPr>
          <p:cNvSpPr txBox="1">
            <a:spLocks/>
          </p:cNvSpPr>
          <p:nvPr/>
        </p:nvSpPr>
        <p:spPr>
          <a:xfrm>
            <a:off x="1084676" y="2772790"/>
            <a:ext cx="9897237" cy="36371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100" b="1" dirty="0">
                <a:solidFill>
                  <a:prstClr val="black">
                    <a:lumMod val="75000"/>
                    <a:lumOff val="25000"/>
                  </a:prstClr>
                </a:solidFill>
                <a:latin typeface="Segoe UI" panose="020B0502040204020203" pitchFamily="34" charset="0"/>
                <a:cs typeface="Segoe UI" panose="020B0502040204020203" pitchFamily="34" charset="0"/>
              </a:rPr>
              <a:t> : Formation de terrain clôturant la spécialité SVT pour ceux qui ne la choisissent pas en classe de terminale.   Formation passerelle vers le programme de terminale par l’étude d’affleurements de référence pour ceux qui conservent la spécialité en terminale. Ces derniers auront alors un rapport de stage à rendre à la rentrée de septembre suivant, rapport évalué et donnant lieu à une notation comptant pour le 1</a:t>
            </a:r>
            <a:r>
              <a:rPr lang="fr-FR" sz="1100" b="1" baseline="30000" dirty="0">
                <a:solidFill>
                  <a:prstClr val="black">
                    <a:lumMod val="75000"/>
                    <a:lumOff val="25000"/>
                  </a:prstClr>
                </a:solidFill>
                <a:latin typeface="Segoe UI" panose="020B0502040204020203" pitchFamily="34" charset="0"/>
                <a:cs typeface="Segoe UI" panose="020B0502040204020203" pitchFamily="34" charset="0"/>
              </a:rPr>
              <a:t>er</a:t>
            </a:r>
            <a:r>
              <a:rPr lang="fr-FR" sz="1100" b="1" dirty="0">
                <a:solidFill>
                  <a:prstClr val="black">
                    <a:lumMod val="75000"/>
                    <a:lumOff val="25000"/>
                  </a:prstClr>
                </a:solidFill>
                <a:latin typeface="Segoe UI" panose="020B0502040204020203" pitchFamily="34" charset="0"/>
                <a:cs typeface="Segoe UI" panose="020B0502040204020203" pitchFamily="34" charset="0"/>
              </a:rPr>
              <a:t> semestre de l’année de terminale,</a:t>
            </a:r>
          </a:p>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En terminale: Grande séquence de révision pratique pour les examens ECE comme pour les examens écrits du baccalauréat. </a:t>
            </a:r>
          </a:p>
          <a:p>
            <a:pPr marL="0" lvl="0" indent="0" rtl="0">
              <a:spcAft>
                <a:spcPts val="600"/>
              </a:spcAft>
              <a:buNone/>
              <a:defRPr/>
            </a:pPr>
            <a:endParaRPr lang="fr-FR" sz="1100" b="1" dirty="0">
              <a:solidFill>
                <a:prstClr val="black">
                  <a:lumMod val="75000"/>
                  <a:lumOff val="25000"/>
                </a:prstClr>
              </a:solidFill>
              <a:latin typeface="Segoe UI" panose="020B0502040204020203" pitchFamily="34" charset="0"/>
              <a:cs typeface="Segoe UI" panose="020B0502040204020203" pitchFamily="34" charset="0"/>
            </a:endParaRPr>
          </a:p>
          <a:p>
            <a:pPr marL="0" lvl="0" indent="0" rtl="0">
              <a:spcAft>
                <a:spcPts val="600"/>
              </a:spcAft>
              <a:buNone/>
              <a:defRPr/>
            </a:pPr>
            <a:r>
              <a:rPr lang="fr-FR" sz="1100" b="1" dirty="0">
                <a:solidFill>
                  <a:prstClr val="black">
                    <a:lumMod val="75000"/>
                    <a:lumOff val="25000"/>
                  </a:prstClr>
                </a:solidFill>
                <a:latin typeface="Segoe UI" panose="020B0502040204020203" pitchFamily="34" charset="0"/>
                <a:cs typeface="Segoe UI" panose="020B0502040204020203" pitchFamily="34" charset="0"/>
              </a:rPr>
              <a:t>Pour l’année en cours, pour chaque participant, une note d’engagement en EPS et une note d’engagement en SVT sont définies et proposées aux professeurs de SVT comme d’EPS afin d’être comptées dans la moyenne du second trimestre.</a:t>
            </a:r>
            <a:endParaRPr lang="fr-FR" sz="1100" b="1" dirty="0">
              <a:solidFill>
                <a:prstClr val="black">
                  <a:lumMod val="75000"/>
                  <a:lumOff val="25000"/>
                </a:prstClr>
              </a:solidFill>
              <a:cs typeface="Segoe UI"/>
            </a:endParaRPr>
          </a:p>
        </p:txBody>
      </p:sp>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rtlCol="0"/>
          <a:lstStyle/>
          <a:p>
            <a:pPr rtl="0"/>
            <a:r>
              <a:rPr lang="fr-FR" dirty="0">
                <a:latin typeface="Segoe UI Light" panose="020B0502040204020203" pitchFamily="34" charset="0"/>
                <a:cs typeface="Segoe UI Light" panose="020B0502040204020203" pitchFamily="34" charset="0"/>
              </a:rPr>
              <a:t>Partenariats et Lycée Pierre et Marie Curie</a:t>
            </a:r>
          </a:p>
        </p:txBody>
      </p:sp>
      <p:sp>
        <p:nvSpPr>
          <p:cNvPr id="5" name="Espace réservé du contenu 4"/>
          <p:cNvSpPr>
            <a:spLocks noGrp="1"/>
          </p:cNvSpPr>
          <p:nvPr>
            <p:ph sz="half" idx="4294967295"/>
          </p:nvPr>
        </p:nvSpPr>
        <p:spPr>
          <a:xfrm>
            <a:off x="541609" y="1431010"/>
            <a:ext cx="7297465" cy="4790886"/>
          </a:xfrm>
        </p:spPr>
        <p:txBody>
          <a:bodyPr vert="horz" lIns="91440" tIns="45720" rIns="91440" bIns="45720" rtlCol="0">
            <a:normAutofit/>
          </a:bodyPr>
          <a:lstStyle/>
          <a:p>
            <a:pPr marL="0" indent="0" rtl="0">
              <a:lnSpc>
                <a:spcPts val="1800"/>
              </a:lnSpc>
              <a:spcBef>
                <a:spcPts val="1000"/>
              </a:spcBef>
              <a:spcAft>
                <a:spcPts val="600"/>
              </a:spcAft>
              <a:buNone/>
            </a:pPr>
            <a:r>
              <a:rPr lang="fr-FR" sz="1200" dirty="0">
                <a:solidFill>
                  <a:prstClr val="black">
                    <a:lumMod val="75000"/>
                    <a:lumOff val="25000"/>
                  </a:prstClr>
                </a:solidFill>
                <a:latin typeface="Segoe UI" panose="020B0502040204020203" pitchFamily="34" charset="0"/>
                <a:cs typeface="Segoe UI" panose="020B0502040204020203" pitchFamily="34" charset="0"/>
              </a:rPr>
              <a:t>Les professeurs de SVT ont </a:t>
            </a:r>
            <a:r>
              <a:rPr lang="fr-FR" sz="1200" b="1" dirty="0">
                <a:solidFill>
                  <a:prstClr val="black">
                    <a:lumMod val="75000"/>
                    <a:lumOff val="25000"/>
                  </a:prstClr>
                </a:solidFill>
                <a:latin typeface="Segoe UI" panose="020B0502040204020203" pitchFamily="34" charset="0"/>
                <a:cs typeface="Segoe UI" panose="020B0502040204020203" pitchFamily="34" charset="0"/>
              </a:rPr>
              <a:t>l’accord du conseil d’administration de l’établissement </a:t>
            </a:r>
            <a:r>
              <a:rPr lang="fr-FR" sz="1200" dirty="0">
                <a:solidFill>
                  <a:prstClr val="black">
                    <a:lumMod val="75000"/>
                    <a:lumOff val="25000"/>
                  </a:prstClr>
                </a:solidFill>
                <a:latin typeface="Segoe UI" panose="020B0502040204020203" pitchFamily="34" charset="0"/>
                <a:cs typeface="Segoe UI" panose="020B0502040204020203" pitchFamily="34" charset="0"/>
              </a:rPr>
              <a:t>pour la réalisation d’une sortie scolaire où tous les élèves volontaires de 1</a:t>
            </a:r>
            <a:r>
              <a:rPr lang="fr-FR" sz="1200" baseline="30000" dirty="0">
                <a:solidFill>
                  <a:prstClr val="black">
                    <a:lumMod val="75000"/>
                    <a:lumOff val="25000"/>
                  </a:prstClr>
                </a:solidFill>
                <a:latin typeface="Segoe UI" panose="020B0502040204020203" pitchFamily="34" charset="0"/>
                <a:cs typeface="Segoe UI" panose="020B0502040204020203" pitchFamily="34" charset="0"/>
              </a:rPr>
              <a:t>ère</a:t>
            </a:r>
            <a:r>
              <a:rPr lang="fr-FR" sz="1200" dirty="0">
                <a:solidFill>
                  <a:prstClr val="black">
                    <a:lumMod val="75000"/>
                    <a:lumOff val="25000"/>
                  </a:prstClr>
                </a:solidFill>
                <a:latin typeface="Segoe UI" panose="020B0502040204020203" pitchFamily="34" charset="0"/>
                <a:cs typeface="Segoe UI" panose="020B0502040204020203" pitchFamily="34" charset="0"/>
              </a:rPr>
              <a:t> et de terminale en spécialité SVT. Pour ce faire un pré-budget a été voté en JUIN 2024 et il sera définitivement entériné</a:t>
            </a:r>
            <a:r>
              <a:rPr lang="fr-FR" dirty="0">
                <a:solidFill>
                  <a:prstClr val="black">
                    <a:lumMod val="75000"/>
                    <a:lumOff val="25000"/>
                  </a:prstClr>
                </a:solidFill>
                <a:latin typeface="Segoe UI" panose="020B0502040204020203" pitchFamily="34" charset="0"/>
                <a:cs typeface="Segoe UI" panose="020B0502040204020203" pitchFamily="34" charset="0"/>
              </a:rPr>
              <a:t> après les navettes appels-retours des devis et liste définitive des inscriptions.</a:t>
            </a:r>
          </a:p>
          <a:p>
            <a:pPr marL="0" indent="0" rtl="0">
              <a:lnSpc>
                <a:spcPts val="1800"/>
              </a:lnSpc>
              <a:spcBef>
                <a:spcPts val="1000"/>
              </a:spcBef>
              <a:spcAft>
                <a:spcPts val="600"/>
              </a:spcAft>
              <a:buNone/>
            </a:pPr>
            <a:r>
              <a:rPr lang="fr-FR" sz="1200" dirty="0">
                <a:solidFill>
                  <a:prstClr val="black">
                    <a:lumMod val="75000"/>
                    <a:lumOff val="25000"/>
                  </a:prstClr>
                </a:solidFill>
                <a:latin typeface="Segoe UI" panose="020B0502040204020203" pitchFamily="34" charset="0"/>
                <a:cs typeface="Segoe UI" panose="020B0502040204020203" pitchFamily="34" charset="0"/>
              </a:rPr>
              <a:t>Les </a:t>
            </a:r>
            <a:r>
              <a:rPr lang="fr-FR" sz="1200" b="1" dirty="0">
                <a:solidFill>
                  <a:prstClr val="black">
                    <a:lumMod val="75000"/>
                    <a:lumOff val="25000"/>
                  </a:prstClr>
                </a:solidFill>
                <a:latin typeface="Segoe UI" panose="020B0502040204020203" pitchFamily="34" charset="0"/>
                <a:cs typeface="Segoe UI" panose="020B0502040204020203" pitchFamily="34" charset="0"/>
              </a:rPr>
              <a:t>inspections académiques des SVT et d’EPS </a:t>
            </a:r>
            <a:r>
              <a:rPr lang="fr-FR" sz="1200" dirty="0">
                <a:solidFill>
                  <a:prstClr val="black">
                    <a:lumMod val="75000"/>
                    <a:lumOff val="25000"/>
                  </a:prstClr>
                </a:solidFill>
                <a:latin typeface="Segoe UI" panose="020B0502040204020203" pitchFamily="34" charset="0"/>
                <a:cs typeface="Segoe UI" panose="020B0502040204020203" pitchFamily="34" charset="0"/>
              </a:rPr>
              <a:t>appuient le projet,</a:t>
            </a:r>
          </a:p>
          <a:p>
            <a:pPr marL="0" indent="0" rtl="0">
              <a:lnSpc>
                <a:spcPts val="1800"/>
              </a:lnSpc>
              <a:spcBef>
                <a:spcPts val="1000"/>
              </a:spcBef>
              <a:spcAft>
                <a:spcPts val="600"/>
              </a:spcAft>
              <a:buNone/>
            </a:pPr>
            <a:r>
              <a:rPr lang="fr-FR" dirty="0">
                <a:solidFill>
                  <a:prstClr val="black">
                    <a:lumMod val="75000"/>
                    <a:lumOff val="25000"/>
                  </a:prstClr>
                </a:solidFill>
                <a:latin typeface="Segoe UI" panose="020B0502040204020203" pitchFamily="34" charset="0"/>
                <a:cs typeface="Segoe UI" panose="020B0502040204020203" pitchFamily="34" charset="0"/>
              </a:rPr>
              <a:t>La </a:t>
            </a:r>
            <a:r>
              <a:rPr lang="fr-FR" b="1" dirty="0">
                <a:solidFill>
                  <a:prstClr val="black">
                    <a:lumMod val="75000"/>
                    <a:lumOff val="25000"/>
                  </a:prstClr>
                </a:solidFill>
                <a:latin typeface="Segoe UI" panose="020B0502040204020203" pitchFamily="34" charset="0"/>
                <a:cs typeface="Segoe UI" panose="020B0502040204020203" pitchFamily="34" charset="0"/>
              </a:rPr>
              <a:t>région Sud </a:t>
            </a:r>
            <a:r>
              <a:rPr lang="fr-FR" dirty="0">
                <a:solidFill>
                  <a:prstClr val="black">
                    <a:lumMod val="75000"/>
                    <a:lumOff val="25000"/>
                  </a:prstClr>
                </a:solidFill>
                <a:latin typeface="Segoe UI" panose="020B0502040204020203" pitchFamily="34" charset="0"/>
                <a:cs typeface="Segoe UI" panose="020B0502040204020203" pitchFamily="34" charset="0"/>
              </a:rPr>
              <a:t>sera sollicitée cette année afin d’obtenir une subvention dans le cadre des projets scolaires. Une seconde demande concernant le support « </a:t>
            </a:r>
            <a:r>
              <a:rPr lang="fr-FR" b="1" dirty="0">
                <a:solidFill>
                  <a:prstClr val="black">
                    <a:lumMod val="75000"/>
                    <a:lumOff val="25000"/>
                  </a:prstClr>
                </a:solidFill>
                <a:latin typeface="Segoe UI" panose="020B0502040204020203" pitchFamily="34" charset="0"/>
                <a:cs typeface="Segoe UI" panose="020B0502040204020203" pitchFamily="34" charset="0"/>
              </a:rPr>
              <a:t>classe-projet </a:t>
            </a:r>
            <a:r>
              <a:rPr lang="fr-FR" dirty="0">
                <a:solidFill>
                  <a:prstClr val="black">
                    <a:lumMod val="75000"/>
                    <a:lumOff val="25000"/>
                  </a:prstClr>
                </a:solidFill>
                <a:latin typeface="Segoe UI" panose="020B0502040204020203" pitchFamily="34" charset="0"/>
                <a:cs typeface="Segoe UI" panose="020B0502040204020203" pitchFamily="34" charset="0"/>
              </a:rPr>
              <a:t>» sera aussi mis en œuvre.</a:t>
            </a:r>
          </a:p>
          <a:p>
            <a:pPr marL="0" indent="0" rtl="0">
              <a:lnSpc>
                <a:spcPts val="1800"/>
              </a:lnSpc>
              <a:spcBef>
                <a:spcPts val="1000"/>
              </a:spcBef>
              <a:spcAft>
                <a:spcPts val="600"/>
              </a:spcAft>
              <a:buNone/>
            </a:pPr>
            <a:r>
              <a:rPr lang="fr-FR" sz="1200" b="1" dirty="0">
                <a:solidFill>
                  <a:prstClr val="black">
                    <a:lumMod val="75000"/>
                    <a:lumOff val="25000"/>
                  </a:prstClr>
                </a:solidFill>
                <a:latin typeface="Segoe UI" panose="020B0502040204020203" pitchFamily="34" charset="0"/>
                <a:cs typeface="Segoe UI" panose="020B0502040204020203" pitchFamily="34" charset="0"/>
              </a:rPr>
              <a:t>L’université Côte d’Azur,</a:t>
            </a:r>
            <a:r>
              <a:rPr lang="fr-FR" sz="1200" dirty="0">
                <a:solidFill>
                  <a:prstClr val="black">
                    <a:lumMod val="75000"/>
                    <a:lumOff val="25000"/>
                  </a:prstClr>
                </a:solidFill>
                <a:latin typeface="Segoe UI" panose="020B0502040204020203" pitchFamily="34" charset="0"/>
                <a:cs typeface="Segoe UI" panose="020B0502040204020203" pitchFamily="34" charset="0"/>
              </a:rPr>
              <a:t> par le biais de </a:t>
            </a:r>
            <a:r>
              <a:rPr lang="fr-FR" sz="1200" b="1" dirty="0">
                <a:solidFill>
                  <a:prstClr val="black">
                    <a:lumMod val="75000"/>
                    <a:lumOff val="25000"/>
                  </a:prstClr>
                </a:solidFill>
                <a:latin typeface="Segoe UI" panose="020B0502040204020203" pitchFamily="34" charset="0"/>
                <a:cs typeface="Segoe UI" panose="020B0502040204020203" pitchFamily="34" charset="0"/>
              </a:rPr>
              <a:t>l’UFR de géologie Géo</a:t>
            </a:r>
            <a:r>
              <a:rPr lang="fr-FR" sz="1200" dirty="0">
                <a:solidFill>
                  <a:prstClr val="black">
                    <a:lumMod val="75000"/>
                    <a:lumOff val="25000"/>
                  </a:prstClr>
                </a:solidFill>
                <a:latin typeface="Segoe UI" panose="020B0502040204020203" pitchFamily="34" charset="0"/>
                <a:cs typeface="Segoe UI" panose="020B0502040204020203" pitchFamily="34" charset="0"/>
              </a:rPr>
              <a:t>-Azur est partenaire de notre action, par le biais de la venue (tous frais payés par la faculté) d’un€ étudiant€ Master I de géologie qui formé(e), à la fois par ses universitaire et à la fois par un professeur de SVT du lycée, anime un des site géologique étudié lors du stage.</a:t>
            </a:r>
          </a:p>
          <a:p>
            <a:pPr marL="0" indent="0" rtl="0">
              <a:lnSpc>
                <a:spcPts val="1800"/>
              </a:lnSpc>
              <a:spcBef>
                <a:spcPts val="1000"/>
              </a:spcBef>
              <a:spcAft>
                <a:spcPts val="600"/>
              </a:spcAft>
              <a:buNone/>
            </a:pPr>
            <a:r>
              <a:rPr lang="fr-FR" dirty="0">
                <a:solidFill>
                  <a:prstClr val="black">
                    <a:lumMod val="75000"/>
                    <a:lumOff val="25000"/>
                  </a:prstClr>
                </a:solidFill>
                <a:latin typeface="Segoe UI" panose="020B0502040204020203" pitchFamily="34" charset="0"/>
                <a:cs typeface="Segoe UI" panose="020B0502040204020203" pitchFamily="34" charset="0"/>
              </a:rPr>
              <a:t>Autour de Briançon, le </a:t>
            </a:r>
            <a:r>
              <a:rPr lang="fr-FR" b="1" dirty="0">
                <a:solidFill>
                  <a:prstClr val="black">
                    <a:lumMod val="75000"/>
                    <a:lumOff val="25000"/>
                  </a:prstClr>
                </a:solidFill>
                <a:latin typeface="Segoe UI" panose="020B0502040204020203" pitchFamily="34" charset="0"/>
                <a:cs typeface="Segoe UI" panose="020B0502040204020203" pitchFamily="34" charset="0"/>
              </a:rPr>
              <a:t>Centre Briançonnais de Géologie Alpine</a:t>
            </a:r>
            <a:r>
              <a:rPr lang="fr-FR" dirty="0">
                <a:solidFill>
                  <a:prstClr val="black">
                    <a:lumMod val="75000"/>
                    <a:lumOff val="25000"/>
                  </a:prstClr>
                </a:solidFill>
                <a:latin typeface="Segoe UI" panose="020B0502040204020203" pitchFamily="34" charset="0"/>
                <a:cs typeface="Segoe UI" panose="020B0502040204020203" pitchFamily="34" charset="0"/>
              </a:rPr>
              <a:t> (CBGA) nous assure la présence d’un guide de montagne spécialiste de la géologie alpine, ce partenaire anime 2 journées complètes de terrain et fournit à nos élèves des documents de terrains de grande qualité,</a:t>
            </a:r>
            <a:endParaRPr lang="fr-FR"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9" name="Image 8">
            <a:extLst>
              <a:ext uri="{FF2B5EF4-FFF2-40B4-BE49-F238E27FC236}">
                <a16:creationId xmlns:a16="http://schemas.microsoft.com/office/drawing/2014/main" id="{2A9EE264-F1A5-EAA1-0534-24CBE69A7C8F}"/>
              </a:ext>
            </a:extLst>
          </p:cNvPr>
          <p:cNvPicPr>
            <a:picLocks noChangeAspect="1"/>
          </p:cNvPicPr>
          <p:nvPr/>
        </p:nvPicPr>
        <p:blipFill>
          <a:blip r:embed="rId3"/>
          <a:srcRect r="41270"/>
          <a:stretch/>
        </p:blipFill>
        <p:spPr>
          <a:xfrm>
            <a:off x="8008165" y="1431010"/>
            <a:ext cx="3534871" cy="826415"/>
          </a:xfrm>
          <a:prstGeom prst="rect">
            <a:avLst/>
          </a:prstGeom>
        </p:spPr>
      </p:pic>
      <p:pic>
        <p:nvPicPr>
          <p:cNvPr id="10" name="Image 9">
            <a:extLst>
              <a:ext uri="{FF2B5EF4-FFF2-40B4-BE49-F238E27FC236}">
                <a16:creationId xmlns:a16="http://schemas.microsoft.com/office/drawing/2014/main" id="{544004E5-2BED-3D5B-7DAF-5535F5287E4E}"/>
              </a:ext>
            </a:extLst>
          </p:cNvPr>
          <p:cNvPicPr>
            <a:picLocks noChangeAspect="1"/>
          </p:cNvPicPr>
          <p:nvPr/>
        </p:nvPicPr>
        <p:blipFill>
          <a:blip r:embed="rId4"/>
          <a:srcRect l="59814"/>
          <a:stretch/>
        </p:blipFill>
        <p:spPr>
          <a:xfrm>
            <a:off x="9108771" y="2460459"/>
            <a:ext cx="2418087" cy="823031"/>
          </a:xfrm>
          <a:prstGeom prst="rect">
            <a:avLst/>
          </a:prstGeom>
        </p:spPr>
      </p:pic>
      <p:pic>
        <p:nvPicPr>
          <p:cNvPr id="11" name="Image 10">
            <a:extLst>
              <a:ext uri="{FF2B5EF4-FFF2-40B4-BE49-F238E27FC236}">
                <a16:creationId xmlns:a16="http://schemas.microsoft.com/office/drawing/2014/main" id="{E51C8792-7A15-4072-9F26-281A888533F9}"/>
              </a:ext>
            </a:extLst>
          </p:cNvPr>
          <p:cNvPicPr>
            <a:picLocks noChangeAspect="1"/>
          </p:cNvPicPr>
          <p:nvPr/>
        </p:nvPicPr>
        <p:blipFill>
          <a:blip r:embed="rId5"/>
          <a:stretch>
            <a:fillRect/>
          </a:stretch>
        </p:blipFill>
        <p:spPr>
          <a:xfrm>
            <a:off x="8880781" y="3486525"/>
            <a:ext cx="2662255" cy="457258"/>
          </a:xfrm>
          <a:prstGeom prst="rect">
            <a:avLst/>
          </a:prstGeom>
        </p:spPr>
      </p:pic>
      <p:pic>
        <p:nvPicPr>
          <p:cNvPr id="12" name="Image 11">
            <a:extLst>
              <a:ext uri="{FF2B5EF4-FFF2-40B4-BE49-F238E27FC236}">
                <a16:creationId xmlns:a16="http://schemas.microsoft.com/office/drawing/2014/main" id="{27CF4D43-4D37-9CB8-12A3-D03BAC3D3991}"/>
              </a:ext>
            </a:extLst>
          </p:cNvPr>
          <p:cNvPicPr>
            <a:picLocks noChangeAspect="1"/>
          </p:cNvPicPr>
          <p:nvPr/>
        </p:nvPicPr>
        <p:blipFill>
          <a:blip r:embed="rId6"/>
          <a:stretch>
            <a:fillRect/>
          </a:stretch>
        </p:blipFill>
        <p:spPr>
          <a:xfrm>
            <a:off x="9953023" y="4103709"/>
            <a:ext cx="1590013" cy="457258"/>
          </a:xfrm>
          <a:prstGeom prst="rect">
            <a:avLst/>
          </a:prstGeom>
        </p:spPr>
      </p:pic>
      <p:pic>
        <p:nvPicPr>
          <p:cNvPr id="13" name="Image 12">
            <a:extLst>
              <a:ext uri="{FF2B5EF4-FFF2-40B4-BE49-F238E27FC236}">
                <a16:creationId xmlns:a16="http://schemas.microsoft.com/office/drawing/2014/main" id="{983D4472-D8D8-2FD3-C3E8-22E83F36BA5B}"/>
              </a:ext>
            </a:extLst>
          </p:cNvPr>
          <p:cNvPicPr>
            <a:picLocks noChangeAspect="1"/>
          </p:cNvPicPr>
          <p:nvPr/>
        </p:nvPicPr>
        <p:blipFill>
          <a:blip r:embed="rId7"/>
          <a:stretch>
            <a:fillRect/>
          </a:stretch>
        </p:blipFill>
        <p:spPr>
          <a:xfrm>
            <a:off x="10258780" y="4835627"/>
            <a:ext cx="1268078" cy="591363"/>
          </a:xfrm>
          <a:prstGeom prst="rect">
            <a:avLst/>
          </a:prstGeo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rtlCol="0"/>
          <a:lstStyle/>
          <a:p>
            <a:pPr rtl="0"/>
            <a:r>
              <a:rPr lang="fr-FR" dirty="0"/>
              <a:t>Déroulement de la formation sur 4 jours.</a:t>
            </a:r>
            <a:endParaRPr lang="fr-FR" dirty="0">
              <a:latin typeface="Segoe UI Light" panose="020B0502040204020203" pitchFamily="34" charset="0"/>
              <a:cs typeface="Segoe UI Light" panose="020B0502040204020203" pitchFamily="34" charset="0"/>
            </a:endParaRPr>
          </a:p>
        </p:txBody>
      </p:sp>
      <p:grpSp>
        <p:nvGrpSpPr>
          <p:cNvPr id="13" name="Groupe 12" descr="Petit cercle contenant le chiffre 1 pour indiquer la première étape"/>
          <p:cNvGrpSpPr/>
          <p:nvPr/>
        </p:nvGrpSpPr>
        <p:grpSpPr bwMode="blackWhite">
          <a:xfrm>
            <a:off x="507859" y="1402046"/>
            <a:ext cx="558179" cy="409838"/>
            <a:chOff x="6953426" y="711274"/>
            <a:chExt cx="558179" cy="409838"/>
          </a:xfrm>
        </p:grpSpPr>
        <p:sp>
          <p:nvSpPr>
            <p:cNvPr id="14" name="Ovale 13"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5" name="Zone de texte 14" descr="Chiffre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1</a:t>
              </a:r>
            </a:p>
          </p:txBody>
        </p:sp>
      </p:grpSp>
      <p:sp>
        <p:nvSpPr>
          <p:cNvPr id="16" name="Espace réservé du contenu 17"/>
          <p:cNvSpPr txBox="1">
            <a:spLocks/>
          </p:cNvSpPr>
          <p:nvPr/>
        </p:nvSpPr>
        <p:spPr>
          <a:xfrm>
            <a:off x="1060982" y="1290304"/>
            <a:ext cx="10473793" cy="159097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rtl="0">
              <a:spcAft>
                <a:spcPts val="2000"/>
              </a:spcAft>
              <a:buNone/>
            </a:pPr>
            <a:r>
              <a:rPr lang="fr-FR" sz="1050" b="1" dirty="0">
                <a:solidFill>
                  <a:srgbClr val="FF0000"/>
                </a:solidFill>
                <a:latin typeface="Segoe UI" panose="020B0502040204020203" pitchFamily="34" charset="0"/>
                <a:cs typeface="Segoe UI" panose="020B0502040204020203" pitchFamily="34" charset="0"/>
              </a:rPr>
              <a:t>Jour 1 : </a:t>
            </a:r>
            <a:r>
              <a:rPr lang="fr-FR" sz="1050" dirty="0">
                <a:solidFill>
                  <a:prstClr val="black">
                    <a:lumMod val="75000"/>
                    <a:lumOff val="25000"/>
                  </a:prstClr>
                </a:solidFill>
                <a:latin typeface="Segoe UI" panose="020B0502040204020203" pitchFamily="34" charset="0"/>
                <a:cs typeface="Segoe UI" panose="020B0502040204020203" pitchFamily="34" charset="0"/>
              </a:rPr>
              <a:t>Départ de Menton en autocar* afin de rejoindre le </a:t>
            </a:r>
            <a:r>
              <a:rPr lang="fr-FR" sz="1050" dirty="0">
                <a:solidFill>
                  <a:srgbClr val="FF0000"/>
                </a:solidFill>
                <a:latin typeface="Segoe UI" panose="020B0502040204020203" pitchFamily="34" charset="0"/>
                <a:cs typeface="Segoe UI" panose="020B0502040204020203" pitchFamily="34" charset="0"/>
              </a:rPr>
              <a:t>site géologique de la « </a:t>
            </a:r>
            <a:r>
              <a:rPr lang="fr-FR" sz="1050" b="1" dirty="0">
                <a:solidFill>
                  <a:srgbClr val="FF0000"/>
                </a:solidFill>
                <a:latin typeface="Segoe UI" panose="020B0502040204020203" pitchFamily="34" charset="0"/>
                <a:cs typeface="Segoe UI" panose="020B0502040204020203" pitchFamily="34" charset="0"/>
              </a:rPr>
              <a:t>dalle aux ammonites </a:t>
            </a:r>
            <a:r>
              <a:rPr lang="fr-FR" sz="1050" dirty="0">
                <a:solidFill>
                  <a:srgbClr val="FF0000"/>
                </a:solidFill>
                <a:latin typeface="Segoe UI" panose="020B0502040204020203" pitchFamily="34" charset="0"/>
                <a:cs typeface="Segoe UI" panose="020B0502040204020203" pitchFamily="34" charset="0"/>
              </a:rPr>
              <a:t>» </a:t>
            </a:r>
            <a:r>
              <a:rPr lang="fr-FR" sz="1050" dirty="0">
                <a:solidFill>
                  <a:prstClr val="black">
                    <a:lumMod val="75000"/>
                    <a:lumOff val="25000"/>
                  </a:prstClr>
                </a:solidFill>
                <a:latin typeface="Segoe UI" panose="020B0502040204020203" pitchFamily="34" charset="0"/>
                <a:cs typeface="Segoe UI" panose="020B0502040204020203" pitchFamily="34" charset="0"/>
              </a:rPr>
              <a:t>à Digne Les Bains. Un dossier en couleur,  support de prise de notes et d’informations est distribué</a:t>
            </a:r>
            <a:r>
              <a:rPr lang="fr-FR" sz="1050" b="1" dirty="0">
                <a:solidFill>
                  <a:prstClr val="black">
                    <a:lumMod val="75000"/>
                    <a:lumOff val="25000"/>
                  </a:prstClr>
                </a:solidFill>
                <a:latin typeface="Segoe UI" panose="020B0502040204020203" pitchFamily="34" charset="0"/>
                <a:cs typeface="Segoe UI" panose="020B0502040204020203" pitchFamily="34" charset="0"/>
              </a:rPr>
              <a:t> à chaque  stagiaire. </a:t>
            </a:r>
            <a:r>
              <a:rPr lang="fr-FR" sz="1050" b="1" dirty="0">
                <a:solidFill>
                  <a:srgbClr val="FF0000"/>
                </a:solidFill>
                <a:latin typeface="Segoe UI" panose="020B0502040204020203" pitchFamily="34" charset="0"/>
                <a:cs typeface="Segoe UI" panose="020B0502040204020203" pitchFamily="34" charset="0"/>
              </a:rPr>
              <a:t>La problématique générale de l’histoire des Alpes est posée</a:t>
            </a:r>
            <a:r>
              <a:rPr lang="fr-FR" sz="1050" b="1" dirty="0">
                <a:solidFill>
                  <a:prstClr val="black">
                    <a:lumMod val="75000"/>
                    <a:lumOff val="25000"/>
                  </a:prstClr>
                </a:solidFill>
                <a:latin typeface="Segoe UI" panose="020B0502040204020203" pitchFamily="34" charset="0"/>
                <a:cs typeface="Segoe UI" panose="020B0502040204020203" pitchFamily="34" charset="0"/>
              </a:rPr>
              <a:t>. </a:t>
            </a:r>
            <a:r>
              <a:rPr lang="fr-FR" sz="1050" dirty="0">
                <a:solidFill>
                  <a:prstClr val="black">
                    <a:lumMod val="75000"/>
                    <a:lumOff val="25000"/>
                  </a:prstClr>
                </a:solidFill>
                <a:latin typeface="Segoe UI" panose="020B0502040204020203" pitchFamily="34" charset="0"/>
                <a:cs typeface="Segoe UI" panose="020B0502040204020203" pitchFamily="34" charset="0"/>
              </a:rPr>
              <a:t>Le site de la Dalle aux ammonites est étudié selon la rigueur de la démarche scientifique développée durant les formations en salle de classe.  Dans l’après-midi, le groupe rejoint la région de Briançon où </a:t>
            </a:r>
            <a:r>
              <a:rPr lang="fr-FR" sz="1050" dirty="0">
                <a:solidFill>
                  <a:srgbClr val="FF0000"/>
                </a:solidFill>
                <a:latin typeface="Segoe UI" panose="020B0502040204020203" pitchFamily="34" charset="0"/>
                <a:cs typeface="Segoe UI" panose="020B0502040204020203" pitchFamily="34" charset="0"/>
              </a:rPr>
              <a:t>une activité « </a:t>
            </a:r>
            <a:r>
              <a:rPr lang="fr-FR" sz="1050" b="1" dirty="0">
                <a:solidFill>
                  <a:srgbClr val="FF0000"/>
                </a:solidFill>
                <a:latin typeface="Segoe UI" panose="020B0502040204020203" pitchFamily="34" charset="0"/>
                <a:cs typeface="Segoe UI" panose="020B0502040204020203" pitchFamily="34" charset="0"/>
              </a:rPr>
              <a:t>rafting</a:t>
            </a:r>
            <a:r>
              <a:rPr lang="fr-FR" sz="1050" dirty="0">
                <a:solidFill>
                  <a:srgbClr val="FF0000"/>
                </a:solidFill>
                <a:latin typeface="Segoe UI" panose="020B0502040204020203" pitchFamily="34" charset="0"/>
                <a:cs typeface="Segoe UI" panose="020B0502040204020203" pitchFamily="34" charset="0"/>
              </a:rPr>
              <a:t> » </a:t>
            </a:r>
            <a:r>
              <a:rPr lang="fr-FR" sz="1050" dirty="0">
                <a:solidFill>
                  <a:prstClr val="black">
                    <a:lumMod val="75000"/>
                    <a:lumOff val="25000"/>
                  </a:prstClr>
                </a:solidFill>
                <a:latin typeface="Segoe UI" panose="020B0502040204020203" pitchFamily="34" charset="0"/>
                <a:cs typeface="Segoe UI" panose="020B0502040204020203" pitchFamily="34" charset="0"/>
              </a:rPr>
              <a:t>est réalisée, elle permet à la fois de </a:t>
            </a:r>
            <a:r>
              <a:rPr lang="fr-FR" sz="1050" b="1" dirty="0">
                <a:solidFill>
                  <a:prstClr val="black">
                    <a:lumMod val="75000"/>
                    <a:lumOff val="25000"/>
                  </a:prstClr>
                </a:solidFill>
                <a:latin typeface="Segoe UI" panose="020B0502040204020203" pitchFamily="34" charset="0"/>
                <a:cs typeface="Segoe UI" panose="020B0502040204020203" pitchFamily="34" charset="0"/>
              </a:rPr>
              <a:t>détendre les élèves et de souder le groupe</a:t>
            </a:r>
            <a:r>
              <a:rPr lang="fr-FR" sz="1050" dirty="0">
                <a:solidFill>
                  <a:prstClr val="black">
                    <a:lumMod val="75000"/>
                    <a:lumOff val="25000"/>
                  </a:prstClr>
                </a:solidFill>
                <a:latin typeface="Segoe UI" panose="020B0502040204020203" pitchFamily="34" charset="0"/>
                <a:cs typeface="Segoe UI" panose="020B0502040204020203" pitchFamily="34" charset="0"/>
              </a:rPr>
              <a:t>. Nous rejoignons le centre d’hébergement vers 18h30 pour la prise des chambres et le repas chaud du soir. Après le dîner, </a:t>
            </a:r>
            <a:r>
              <a:rPr lang="fr-FR" sz="1050" dirty="0">
                <a:solidFill>
                  <a:srgbClr val="FF0000"/>
                </a:solidFill>
                <a:latin typeface="Segoe UI" panose="020B0502040204020203" pitchFamily="34" charset="0"/>
                <a:cs typeface="Segoe UI" panose="020B0502040204020203" pitchFamily="34" charset="0"/>
              </a:rPr>
              <a:t>un bilan géologique est dressé en salle de cours au sein du centre d’hébergement.</a:t>
            </a:r>
          </a:p>
          <a:p>
            <a:pPr marL="0" indent="0" rtl="0">
              <a:spcAft>
                <a:spcPts val="2000"/>
              </a:spcAft>
              <a:buNone/>
            </a:pPr>
            <a:endParaRPr lang="fr-FR" sz="1050" b="1"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18" name="Groupe 17" descr="Petit cercle contenant le chiffre 2 pour indiquer la deuxième étape"/>
          <p:cNvGrpSpPr/>
          <p:nvPr/>
        </p:nvGrpSpPr>
        <p:grpSpPr bwMode="blackWhite">
          <a:xfrm>
            <a:off x="480621" y="2751966"/>
            <a:ext cx="558179" cy="409838"/>
            <a:chOff x="6953426" y="711274"/>
            <a:chExt cx="558179" cy="409838"/>
          </a:xfrm>
        </p:grpSpPr>
        <p:sp>
          <p:nvSpPr>
            <p:cNvPr id="23" name="Ovale 22"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4" name="Zone de texte 23" descr="Chiffre 2"/>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2</a:t>
              </a:r>
            </a:p>
          </p:txBody>
        </p:sp>
      </p:grpSp>
      <p:sp>
        <p:nvSpPr>
          <p:cNvPr id="25" name="Espace réservé du contenu 17"/>
          <p:cNvSpPr txBox="1">
            <a:spLocks/>
          </p:cNvSpPr>
          <p:nvPr/>
        </p:nvSpPr>
        <p:spPr>
          <a:xfrm>
            <a:off x="1058158" y="2704424"/>
            <a:ext cx="10473792" cy="91476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b="1" dirty="0">
                <a:solidFill>
                  <a:srgbClr val="FF0000"/>
                </a:solidFill>
                <a:latin typeface="Segoe UI" panose="020B0502040204020203" pitchFamily="34" charset="0"/>
                <a:cs typeface="Segoe UI" panose="020B0502040204020203" pitchFamily="34" charset="0"/>
              </a:rPr>
              <a:t>Jour 2:  </a:t>
            </a:r>
            <a:r>
              <a:rPr lang="fr-FR" sz="1000" dirty="0">
                <a:solidFill>
                  <a:prstClr val="black">
                    <a:lumMod val="75000"/>
                    <a:lumOff val="25000"/>
                  </a:prstClr>
                </a:solidFill>
                <a:latin typeface="Segoe UI" panose="020B0502040204020203" pitchFamily="34" charset="0"/>
                <a:cs typeface="Segoe UI" panose="020B0502040204020203" pitchFamily="34" charset="0"/>
              </a:rPr>
              <a:t>Nous sommes pris en charge par </a:t>
            </a:r>
            <a:r>
              <a:rPr lang="fr-FR" sz="1000" dirty="0">
                <a:solidFill>
                  <a:srgbClr val="FF0000"/>
                </a:solidFill>
                <a:latin typeface="Segoe UI" panose="020B0502040204020203" pitchFamily="34" charset="0"/>
                <a:cs typeface="Segoe UI" panose="020B0502040204020203" pitchFamily="34" charset="0"/>
              </a:rPr>
              <a:t>le guide géologue du CBGA</a:t>
            </a:r>
            <a:r>
              <a:rPr lang="fr-FR" sz="1000" dirty="0">
                <a:solidFill>
                  <a:prstClr val="black">
                    <a:lumMod val="75000"/>
                    <a:lumOff val="25000"/>
                  </a:prstClr>
                </a:solidFill>
                <a:latin typeface="Segoe UI" panose="020B0502040204020203" pitchFamily="34" charset="0"/>
                <a:cs typeface="Segoe UI" panose="020B0502040204020203" pitchFamily="34" charset="0"/>
              </a:rPr>
              <a:t>. Un nouveau dossier de terrain en couleur est distribué à chaque élève. Cette journée est basée sur l’étude </a:t>
            </a:r>
            <a:r>
              <a:rPr lang="fr-FR" sz="1000" dirty="0">
                <a:solidFill>
                  <a:srgbClr val="FF0000"/>
                </a:solidFill>
                <a:latin typeface="Segoe UI" panose="020B0502040204020203" pitchFamily="34" charset="0"/>
                <a:cs typeface="Segoe UI" panose="020B0502040204020203" pitchFamily="34" charset="0"/>
              </a:rPr>
              <a:t>d’affleurement du carbonifère</a:t>
            </a:r>
            <a:r>
              <a:rPr lang="fr-FR" sz="1000" dirty="0">
                <a:solidFill>
                  <a:prstClr val="black">
                    <a:lumMod val="75000"/>
                    <a:lumOff val="25000"/>
                  </a:prstClr>
                </a:solidFill>
                <a:latin typeface="Segoe UI" panose="020B0502040204020203" pitchFamily="34" charset="0"/>
                <a:cs typeface="Segoe UI" panose="020B0502040204020203" pitchFamily="34" charset="0"/>
              </a:rPr>
              <a:t>, ce qui permet de reconstituer une fois de plus des paléoenvironnements, mais aussi de mettre en évidence sur les terrains plus « jeunes «  les traces de la </a:t>
            </a:r>
            <a:r>
              <a:rPr lang="fr-FR" sz="1000" dirty="0">
                <a:solidFill>
                  <a:srgbClr val="FF0000"/>
                </a:solidFill>
                <a:latin typeface="Segoe UI" panose="020B0502040204020203" pitchFamily="34" charset="0"/>
                <a:cs typeface="Segoe UI" panose="020B0502040204020203" pitchFamily="34" charset="0"/>
              </a:rPr>
              <a:t>dernière glaciation ayant affecté les Alpes</a:t>
            </a:r>
            <a:r>
              <a:rPr lang="fr-FR" sz="1000" dirty="0">
                <a:solidFill>
                  <a:prstClr val="black">
                    <a:lumMod val="75000"/>
                    <a:lumOff val="25000"/>
                  </a:prstClr>
                </a:solidFill>
                <a:latin typeface="Segoe UI" panose="020B0502040204020203" pitchFamily="34" charset="0"/>
                <a:cs typeface="Segoe UI" panose="020B0502040204020203" pitchFamily="34" charset="0"/>
              </a:rPr>
              <a:t>. Le soir, un bilan géologique est dressé en salle de cours,</a:t>
            </a:r>
          </a:p>
        </p:txBody>
      </p:sp>
      <p:grpSp>
        <p:nvGrpSpPr>
          <p:cNvPr id="26" name="Groupe 25" descr="Petit cercle contenant le chiffre 3 pour indiquer la troisième étape"/>
          <p:cNvGrpSpPr/>
          <p:nvPr/>
        </p:nvGrpSpPr>
        <p:grpSpPr bwMode="blackWhite">
          <a:xfrm>
            <a:off x="478093" y="3696197"/>
            <a:ext cx="558179" cy="409838"/>
            <a:chOff x="6953426" y="711274"/>
            <a:chExt cx="558179" cy="409838"/>
          </a:xfrm>
        </p:grpSpPr>
        <p:sp>
          <p:nvSpPr>
            <p:cNvPr id="27" name="Ovale 26" descr="Petit ce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8" name="Zone de texte 27" descr="Chiffre 3"/>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a:solidFill>
                    <a:schemeClr val="bg1"/>
                  </a:solidFill>
                  <a:latin typeface="Segoe UI Semibold" panose="020B0702040204020203" pitchFamily="34" charset="0"/>
                  <a:cs typeface="Segoe UI Semibold" panose="020B0702040204020203" pitchFamily="34" charset="0"/>
                </a:rPr>
                <a:t>3</a:t>
              </a:r>
            </a:p>
          </p:txBody>
        </p:sp>
      </p:grpSp>
      <p:sp>
        <p:nvSpPr>
          <p:cNvPr id="29" name="Espace réservé du contenu 17"/>
          <p:cNvSpPr txBox="1">
            <a:spLocks/>
          </p:cNvSpPr>
          <p:nvPr/>
        </p:nvSpPr>
        <p:spPr>
          <a:xfrm>
            <a:off x="1055332" y="3627949"/>
            <a:ext cx="10473791" cy="914760"/>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b="1" dirty="0">
                <a:solidFill>
                  <a:srgbClr val="FF0000"/>
                </a:solidFill>
                <a:latin typeface="Segoe UI" panose="020B0502040204020203" pitchFamily="34" charset="0"/>
                <a:cs typeface="Segoe UI" panose="020B0502040204020203" pitchFamily="34" charset="0"/>
              </a:rPr>
              <a:t>Jour 3: </a:t>
            </a:r>
            <a:r>
              <a:rPr lang="fr-FR" sz="1000" dirty="0">
                <a:solidFill>
                  <a:prstClr val="black">
                    <a:lumMod val="75000"/>
                    <a:lumOff val="25000"/>
                  </a:prstClr>
                </a:solidFill>
                <a:latin typeface="Segoe UI" panose="020B0502040204020203" pitchFamily="34" charset="0"/>
                <a:cs typeface="Segoe UI" panose="020B0502040204020203" pitchFamily="34" charset="0"/>
              </a:rPr>
              <a:t>Toujours avec la présence </a:t>
            </a:r>
            <a:r>
              <a:rPr lang="fr-FR" sz="1000" dirty="0">
                <a:solidFill>
                  <a:srgbClr val="FF0000"/>
                </a:solidFill>
                <a:latin typeface="Segoe UI" panose="020B0502040204020203" pitchFamily="34" charset="0"/>
                <a:cs typeface="Segoe UI" panose="020B0502040204020203" pitchFamily="34" charset="0"/>
              </a:rPr>
              <a:t>du guide du CBGA</a:t>
            </a:r>
            <a:r>
              <a:rPr lang="fr-FR" sz="1000" dirty="0">
                <a:solidFill>
                  <a:prstClr val="black">
                    <a:lumMod val="75000"/>
                    <a:lumOff val="25000"/>
                  </a:prstClr>
                </a:solidFill>
                <a:latin typeface="Segoe UI" panose="020B0502040204020203" pitchFamily="34" charset="0"/>
                <a:cs typeface="Segoe UI" panose="020B0502040204020203" pitchFamily="34" charset="0"/>
              </a:rPr>
              <a:t>, nous réalisons la plus grande journée d’étude en montagne </a:t>
            </a:r>
            <a:r>
              <a:rPr lang="fr-FR" sz="1000" b="1" dirty="0">
                <a:solidFill>
                  <a:prstClr val="black">
                    <a:lumMod val="75000"/>
                    <a:lumOff val="25000"/>
                  </a:prstClr>
                </a:solidFill>
                <a:latin typeface="Segoe UI" panose="020B0502040204020203" pitchFamily="34" charset="0"/>
                <a:cs typeface="Segoe UI" panose="020B0502040204020203" pitchFamily="34" charset="0"/>
              </a:rPr>
              <a:t>en gravissant le massif du Chenaillet</a:t>
            </a:r>
            <a:r>
              <a:rPr lang="fr-FR" sz="1000" dirty="0">
                <a:solidFill>
                  <a:prstClr val="black">
                    <a:lumMod val="75000"/>
                    <a:lumOff val="25000"/>
                  </a:prstClr>
                </a:solidFill>
                <a:latin typeface="Segoe UI" panose="020B0502040204020203" pitchFamily="34" charset="0"/>
                <a:cs typeface="Segoe UI" panose="020B0502040204020203" pitchFamily="34" charset="0"/>
              </a:rPr>
              <a:t>. En appliquant la méthodologie propre à la géologie, nous mettons en évidence l’existence passée </a:t>
            </a:r>
            <a:r>
              <a:rPr lang="fr-FR" sz="1000" dirty="0">
                <a:solidFill>
                  <a:srgbClr val="FF0000"/>
                </a:solidFill>
                <a:latin typeface="Segoe UI" panose="020B0502040204020203" pitchFamily="34" charset="0"/>
                <a:cs typeface="Segoe UI" panose="020B0502040204020203" pitchFamily="34" charset="0"/>
              </a:rPr>
              <a:t>d’un océan alpin </a:t>
            </a:r>
            <a:r>
              <a:rPr lang="fr-FR" sz="1000" dirty="0">
                <a:solidFill>
                  <a:prstClr val="black">
                    <a:lumMod val="75000"/>
                    <a:lumOff val="25000"/>
                  </a:prstClr>
                </a:solidFill>
                <a:latin typeface="Segoe UI" panose="020B0502040204020203" pitchFamily="34" charset="0"/>
                <a:cs typeface="Segoe UI" panose="020B0502040204020203" pitchFamily="34" charset="0"/>
              </a:rPr>
              <a:t>en lieu et place des massifs que nous connaissons aujourd’hui. En fin de journée, après retour au centre, </a:t>
            </a:r>
            <a:r>
              <a:rPr lang="fr-FR" sz="1000" dirty="0">
                <a:solidFill>
                  <a:srgbClr val="FF0000"/>
                </a:solidFill>
                <a:latin typeface="Segoe UI" panose="020B0502040204020203" pitchFamily="34" charset="0"/>
                <a:cs typeface="Segoe UI" panose="020B0502040204020203" pitchFamily="34" charset="0"/>
              </a:rPr>
              <a:t>un bilan géologique est dressé en salle de cours</a:t>
            </a:r>
            <a:r>
              <a:rPr lang="fr-FR" sz="1000" dirty="0">
                <a:solidFill>
                  <a:prstClr val="black">
                    <a:lumMod val="75000"/>
                    <a:lumOff val="25000"/>
                  </a:prstClr>
                </a:solidFill>
                <a:latin typeface="Segoe UI" panose="020B0502040204020203" pitchFamily="34" charset="0"/>
                <a:cs typeface="Segoe UI" panose="020B0502040204020203" pitchFamily="34" charset="0"/>
              </a:rPr>
              <a:t>.   Les stagiaires ont en 3 jours tous les arguments pour expliquer et expliciter 245 millions d’histoire géologique alpine. </a:t>
            </a:r>
          </a:p>
        </p:txBody>
      </p:sp>
      <p:sp>
        <p:nvSpPr>
          <p:cNvPr id="17" name="Espace réservé du contenu 17"/>
          <p:cNvSpPr txBox="1">
            <a:spLocks/>
          </p:cNvSpPr>
          <p:nvPr/>
        </p:nvSpPr>
        <p:spPr>
          <a:xfrm>
            <a:off x="1126975" y="4584582"/>
            <a:ext cx="10141100" cy="69290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fr-FR" sz="1000" dirty="0">
                <a:solidFill>
                  <a:srgbClr val="D24726"/>
                </a:solidFill>
                <a:latin typeface="Segoe UI Semibold" panose="020B0702040204020203" pitchFamily="34" charset="0"/>
                <a:cs typeface="Segoe UI Semibold" panose="020B0702040204020203" pitchFamily="34" charset="0"/>
              </a:rPr>
              <a:t>Jour 4: Rangement du centre, départ pour une activité Accrobranche autour de Briançon. Retour vers Menton, arrivée prévue en fin d’après-midi/ début de soirée. </a:t>
            </a:r>
            <a:endParaRPr lang="fr-FR" sz="1000" dirty="0">
              <a:solidFill>
                <a:prstClr val="black">
                  <a:lumMod val="75000"/>
                  <a:lumOff val="25000"/>
                </a:prstClr>
              </a:solidFill>
            </a:endParaRPr>
          </a:p>
        </p:txBody>
      </p:sp>
      <p:grpSp>
        <p:nvGrpSpPr>
          <p:cNvPr id="7" name="Groupe 6" descr="Petit cercle contenant le chiffre 3 pour indiquer la troisième étape">
            <a:extLst>
              <a:ext uri="{FF2B5EF4-FFF2-40B4-BE49-F238E27FC236}">
                <a16:creationId xmlns:a16="http://schemas.microsoft.com/office/drawing/2014/main" id="{B7A2C795-A6F5-5349-2A53-F50208798D4D}"/>
              </a:ext>
            </a:extLst>
          </p:cNvPr>
          <p:cNvGrpSpPr/>
          <p:nvPr/>
        </p:nvGrpSpPr>
        <p:grpSpPr bwMode="blackWhite">
          <a:xfrm>
            <a:off x="497153" y="4607482"/>
            <a:ext cx="558179" cy="409838"/>
            <a:chOff x="6953426" y="711274"/>
            <a:chExt cx="558179" cy="409838"/>
          </a:xfrm>
        </p:grpSpPr>
        <p:sp>
          <p:nvSpPr>
            <p:cNvPr id="8" name="Ovale 26" descr="Petit cercle">
              <a:extLst>
                <a:ext uri="{FF2B5EF4-FFF2-40B4-BE49-F238E27FC236}">
                  <a16:creationId xmlns:a16="http://schemas.microsoft.com/office/drawing/2014/main" id="{C6CDFD04-E894-1DAE-0F44-D96BBB108FF5}"/>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9" name="Zone de texte 27" descr="Chiffre 3">
              <a:extLst>
                <a:ext uri="{FF2B5EF4-FFF2-40B4-BE49-F238E27FC236}">
                  <a16:creationId xmlns:a16="http://schemas.microsoft.com/office/drawing/2014/main" id="{C97B8A14-9814-C178-8A23-86A0EE208605}"/>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fr-FR" dirty="0">
                  <a:solidFill>
                    <a:schemeClr val="bg1"/>
                  </a:solidFill>
                  <a:latin typeface="Segoe UI Semibold" panose="020B0702040204020203" pitchFamily="34" charset="0"/>
                  <a:cs typeface="Segoe UI Semibold" panose="020B0702040204020203" pitchFamily="34" charset="0"/>
                </a:rPr>
                <a:t>4</a:t>
              </a:r>
            </a:p>
          </p:txBody>
        </p:sp>
      </p:grpSp>
    </p:spTree>
    <p:extLst>
      <p:ext uri="{BB962C8B-B14F-4D97-AF65-F5344CB8AC3E}">
        <p14:creationId xmlns:p14="http://schemas.microsoft.com/office/powerpoint/2010/main" val="259683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1207" y="448056"/>
            <a:ext cx="11051668" cy="640080"/>
          </a:xfrm>
        </p:spPr>
        <p:txBody>
          <a:bodyPr rtlCol="0">
            <a:normAutofit/>
          </a:bodyPr>
          <a:lstStyle/>
          <a:p>
            <a:pPr lvl="0" rtl="0"/>
            <a:r>
              <a:rPr lang="fr-FR" dirty="0">
                <a:latin typeface="Segoe UI Light" panose="020B0502040204020203" pitchFamily="34" charset="0"/>
                <a:cs typeface="Segoe UI Light" panose="020B0502040204020203" pitchFamily="34" charset="0"/>
              </a:rPr>
              <a:t>BUDGET – RECETTES-DEPENSES : Tout dépend du nombre d’élèves,</a:t>
            </a:r>
          </a:p>
        </p:txBody>
      </p:sp>
      <p:sp>
        <p:nvSpPr>
          <p:cNvPr id="4" name="Rectangle : coins arrondis 3">
            <a:extLst>
              <a:ext uri="{FF2B5EF4-FFF2-40B4-BE49-F238E27FC236}">
                <a16:creationId xmlns:a16="http://schemas.microsoft.com/office/drawing/2014/main" id="{E079316C-7573-B222-24DB-92E33691A819}"/>
              </a:ext>
            </a:extLst>
          </p:cNvPr>
          <p:cNvSpPr/>
          <p:nvPr/>
        </p:nvSpPr>
        <p:spPr>
          <a:xfrm>
            <a:off x="752354" y="1269172"/>
            <a:ext cx="10820521" cy="806451"/>
          </a:xfrm>
          <a:prstGeom prst="roundRect">
            <a:avLst/>
          </a:prstGeom>
          <a:solidFill>
            <a:schemeClr val="bg1">
              <a:lumMod val="85000"/>
              <a:alpha val="53000"/>
            </a:schemeClr>
          </a:solidFill>
          <a:ln>
            <a:solidFill>
              <a:schemeClr val="accent1">
                <a:shade val="15000"/>
                <a:alpha val="48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r-FR" sz="1600" b="1" dirty="0">
                <a:solidFill>
                  <a:srgbClr val="808080"/>
                </a:solidFill>
                <a:effectLst/>
                <a:ea typeface="Calibri" panose="020F0502020204030204" pitchFamily="34" charset="0"/>
                <a:cs typeface="Times New Roman" panose="02020603050405020304" pitchFamily="18" charset="0"/>
              </a:rPr>
              <a:t>BUDGET PROVISOIR ETABLI EN OCTOBRE 2024 AVEC 26 ELEVES – BUDGET EXEMPLE, sans aide, sans subvention, sans dotation- NON CONTRACTUEL</a:t>
            </a:r>
            <a:r>
              <a:rPr lang="fr-FR" sz="1600" b="1" dirty="0">
                <a:solidFill>
                  <a:srgbClr val="808080"/>
                </a:solidFill>
                <a:ea typeface="Calibri" panose="020F0502020204030204" pitchFamily="34" charset="0"/>
                <a:cs typeface="Times New Roman" panose="02020603050405020304" pitchFamily="18" charset="0"/>
              </a:rPr>
              <a:t>.</a:t>
            </a:r>
            <a:endParaRPr lang="fr-FR" sz="1100" dirty="0">
              <a:effectLst/>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22A07992-CD06-F213-0C84-750D5BFB70AB}"/>
              </a:ext>
            </a:extLst>
          </p:cNvPr>
          <p:cNvSpPr txBox="1"/>
          <p:nvPr/>
        </p:nvSpPr>
        <p:spPr>
          <a:xfrm>
            <a:off x="106102" y="2075623"/>
            <a:ext cx="11979796" cy="4431983"/>
          </a:xfrm>
          <a:prstGeom prst="rect">
            <a:avLst/>
          </a:prstGeom>
          <a:noFill/>
        </p:spPr>
        <p:txBody>
          <a:bodyPr wrap="square" rtlCol="0">
            <a:spAutoFit/>
          </a:bodyPr>
          <a:lstStyle/>
          <a:p>
            <a:pPr algn="ctr"/>
            <a:r>
              <a:rPr lang="fr-FR" b="1" dirty="0"/>
              <a:t>Prenons l’estimation de seulement 30 personnes (3 profs, 1 master, 26 élèves)  basée sur les tarifs des années précédentes, augmentée généreusement pour parer à une grosse augmentation des coûts,</a:t>
            </a:r>
          </a:p>
          <a:p>
            <a:endParaRPr lang="fr-FR" dirty="0"/>
          </a:p>
          <a:p>
            <a:pPr marL="285750" indent="-285750">
              <a:buFontTx/>
              <a:buChar char="-"/>
            </a:pPr>
            <a:r>
              <a:rPr lang="fr-FR" dirty="0"/>
              <a:t>Autocar et chauffeur 4 jours : ……………………………………………………………… 4300 €………………………………………..  143€/p</a:t>
            </a:r>
          </a:p>
          <a:p>
            <a:pPr marL="285750" indent="-285750">
              <a:buFontTx/>
              <a:buChar char="-"/>
            </a:pPr>
            <a:r>
              <a:rPr lang="fr-FR" dirty="0"/>
              <a:t>Hébergement et        Guides du CBGA (devis à 30 personnes):……………  5000 €.  ………………………………………167€/p</a:t>
            </a:r>
          </a:p>
          <a:p>
            <a:pPr marL="285750" indent="-285750">
              <a:buFontTx/>
              <a:buChar char="-"/>
            </a:pPr>
            <a:r>
              <a:rPr lang="fr-FR" dirty="0"/>
              <a:t>Rafting (pour 30 personnes): …………………………………………………………………750 €   ……………..……………………….   25€/p</a:t>
            </a:r>
          </a:p>
          <a:p>
            <a:pPr marL="285750" indent="-285750">
              <a:buFontTx/>
              <a:buChar char="-"/>
            </a:pPr>
            <a:r>
              <a:rPr lang="fr-FR" dirty="0"/>
              <a:t>Accrobranche (pour 30 personnes): ………………… …………………………………   750 € ………………………………….………25 €/p</a:t>
            </a:r>
          </a:p>
          <a:p>
            <a:pPr marL="285750" indent="-285750" algn="ctr">
              <a:buFontTx/>
              <a:buChar char="-"/>
            </a:pPr>
            <a:endParaRPr lang="fr-FR" dirty="0"/>
          </a:p>
          <a:p>
            <a:pPr marL="285750" indent="-285750" algn="ctr">
              <a:buFontTx/>
              <a:buChar char="-"/>
            </a:pPr>
            <a:r>
              <a:rPr lang="fr-FR" sz="2400" dirty="0"/>
              <a:t>TOTAL GROUPE (30 personnes) ………………………… 10800 €</a:t>
            </a:r>
          </a:p>
          <a:p>
            <a:pPr marL="285750" indent="-285750" algn="ctr">
              <a:buFontTx/>
              <a:buChar char="-"/>
            </a:pPr>
            <a:r>
              <a:rPr lang="fr-FR" sz="2400" dirty="0"/>
              <a:t>TOTAL INDIVIDUEL :  ……………………………………………360 €</a:t>
            </a:r>
          </a:p>
          <a:p>
            <a:pPr marL="285750" indent="-285750">
              <a:buFontTx/>
              <a:buChar char="-"/>
            </a:pPr>
            <a:endParaRPr lang="fr-FR" dirty="0"/>
          </a:p>
          <a:p>
            <a:endParaRPr lang="fr-FR" dirty="0"/>
          </a:p>
          <a:p>
            <a:pPr algn="ctr"/>
            <a:r>
              <a:rPr lang="fr-FR" dirty="0"/>
              <a:t>Pour rappel sur la fiche de préinscription présentée en juin et septembre la fourchette de prix a été positionnée entre 280  à 380 €.   En juin, un pré-budget s’est positionné sur cette référence.</a:t>
            </a:r>
          </a:p>
          <a:p>
            <a:pPr algn="ctr"/>
            <a:r>
              <a:rPr lang="fr-FR" dirty="0"/>
              <a:t>Aides aux familles ? Chèques vacances – Fonds Solidaires Lycéens – Classe-Projet- Dotation Région,</a:t>
            </a:r>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521207" y="448056"/>
            <a:ext cx="8275321" cy="640080"/>
          </a:xfrm>
        </p:spPr>
        <p:txBody>
          <a:bodyPr rtlCol="0">
            <a:normAutofit fontScale="90000"/>
          </a:bodyPr>
          <a:lstStyle/>
          <a:p>
            <a:pPr rtl="0"/>
            <a:r>
              <a:rPr lang="fr-FR" dirty="0">
                <a:latin typeface="Segoe UI Light" panose="020B0502040204020203" pitchFamily="34" charset="0"/>
                <a:cs typeface="Segoe UI Light" panose="020B0502040204020203" pitchFamily="34" charset="0"/>
              </a:rPr>
              <a:t>Témoignage des « Anciens » Stagiaires.  -  Témoignage du Professeur </a:t>
            </a:r>
            <a:r>
              <a:rPr lang="fr-FR" dirty="0"/>
              <a:t>Raymond </a:t>
            </a:r>
            <a:r>
              <a:rPr lang="fr-FR" dirty="0" err="1"/>
              <a:t>Cirio</a:t>
            </a:r>
            <a:r>
              <a:rPr lang="fr-FR" dirty="0"/>
              <a:t> (inventeur du CBGA),</a:t>
            </a:r>
            <a:endParaRPr lang="fr-FR" dirty="0">
              <a:latin typeface="Segoe UI Light" panose="020B0502040204020203" pitchFamily="34" charset="0"/>
              <a:cs typeface="Segoe UI Light" panose="020B0502040204020203" pitchFamily="34" charset="0"/>
            </a:endParaRPr>
          </a:p>
        </p:txBody>
      </p:sp>
      <p:sp>
        <p:nvSpPr>
          <p:cNvPr id="9" name="ZoneTexte 8">
            <a:extLst>
              <a:ext uri="{FF2B5EF4-FFF2-40B4-BE49-F238E27FC236}">
                <a16:creationId xmlns:a16="http://schemas.microsoft.com/office/drawing/2014/main" id="{B4BA013E-CDB6-8E29-3DF9-849DFE951C40}"/>
              </a:ext>
            </a:extLst>
          </p:cNvPr>
          <p:cNvSpPr txBox="1"/>
          <p:nvPr/>
        </p:nvSpPr>
        <p:spPr>
          <a:xfrm>
            <a:off x="521206" y="1269411"/>
            <a:ext cx="10787259" cy="369332"/>
          </a:xfrm>
          <a:prstGeom prst="rect">
            <a:avLst/>
          </a:prstGeom>
          <a:noFill/>
        </p:spPr>
        <p:txBody>
          <a:bodyPr wrap="square">
            <a:spAutoFit/>
          </a:bodyPr>
          <a:lstStyle/>
          <a:p>
            <a:r>
              <a:rPr lang="fr-FR" dirty="0">
                <a:hlinkClick r:id="rId5"/>
              </a:rPr>
              <a:t>https://www.lycee-pierre-marie-curie.fr/stage-terminale-spe-svt/</a:t>
            </a:r>
            <a:endParaRPr lang="fr-FR" dirty="0"/>
          </a:p>
        </p:txBody>
      </p:sp>
      <p:sp>
        <p:nvSpPr>
          <p:cNvPr id="11" name="ZoneTexte 10">
            <a:extLst>
              <a:ext uri="{FF2B5EF4-FFF2-40B4-BE49-F238E27FC236}">
                <a16:creationId xmlns:a16="http://schemas.microsoft.com/office/drawing/2014/main" id="{4807891B-C56B-4F71-C930-2D7E4E8BA17D}"/>
              </a:ext>
            </a:extLst>
          </p:cNvPr>
          <p:cNvSpPr txBox="1"/>
          <p:nvPr/>
        </p:nvSpPr>
        <p:spPr>
          <a:xfrm>
            <a:off x="521206" y="1594387"/>
            <a:ext cx="8440664" cy="369332"/>
          </a:xfrm>
          <a:prstGeom prst="rect">
            <a:avLst/>
          </a:prstGeom>
          <a:noFill/>
        </p:spPr>
        <p:txBody>
          <a:bodyPr wrap="square">
            <a:spAutoFit/>
          </a:bodyPr>
          <a:lstStyle/>
          <a:p>
            <a:r>
              <a:rPr lang="fr-FR" dirty="0">
                <a:hlinkClick r:id="rId6"/>
              </a:rPr>
              <a:t>Vidéo </a:t>
            </a:r>
            <a:r>
              <a:rPr lang="fr-FR" dirty="0" err="1">
                <a:hlinkClick r:id="rId6"/>
              </a:rPr>
              <a:t>Cirio</a:t>
            </a:r>
            <a:endParaRPr lang="fr-FR" dirty="0"/>
          </a:p>
        </p:txBody>
      </p:sp>
      <p:pic>
        <p:nvPicPr>
          <p:cNvPr id="12" name="raymond cirio">
            <a:hlinkClick r:id="" action="ppaction://media"/>
            <a:extLst>
              <a:ext uri="{FF2B5EF4-FFF2-40B4-BE49-F238E27FC236}">
                <a16:creationId xmlns:a16="http://schemas.microsoft.com/office/drawing/2014/main" id="{4F840997-721D-6143-5A8B-B1D84DD182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2294" y="1963720"/>
            <a:ext cx="7059669" cy="3976890"/>
          </a:xfrm>
          <a:prstGeom prst="rect">
            <a:avLst/>
          </a:prstGeom>
        </p:spPr>
      </p:pic>
    </p:spTree>
    <p:extLst>
      <p:ext uri="{BB962C8B-B14F-4D97-AF65-F5344CB8AC3E}">
        <p14:creationId xmlns:p14="http://schemas.microsoft.com/office/powerpoint/2010/main" val="72766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474909" y="384395"/>
            <a:ext cx="6876288" cy="1271016"/>
          </a:xfrm>
        </p:spPr>
        <p:txBody>
          <a:bodyPr rtlCol="0">
            <a:normAutofit/>
          </a:bodyPr>
          <a:lstStyle/>
          <a:p>
            <a:pPr rtl="0"/>
            <a:r>
              <a:rPr lang="fr-FR" dirty="0">
                <a:latin typeface="Segoe UI Light" panose="020B0502040204020203" pitchFamily="34" charset="0"/>
                <a:cs typeface="Segoe UI Light" panose="020B0502040204020203" pitchFamily="34" charset="0"/>
              </a:rPr>
              <a:t>Vous avez d’autres questions?</a:t>
            </a:r>
          </a:p>
        </p:txBody>
      </p:sp>
      <p:pic>
        <p:nvPicPr>
          <p:cNvPr id="4" name="Image 3">
            <a:extLst>
              <a:ext uri="{FF2B5EF4-FFF2-40B4-BE49-F238E27FC236}">
                <a16:creationId xmlns:a16="http://schemas.microsoft.com/office/drawing/2014/main" id="{0BEFCE27-E1E0-D0D7-2A1F-368083A7BCD6}"/>
              </a:ext>
            </a:extLst>
          </p:cNvPr>
          <p:cNvPicPr>
            <a:picLocks noChangeAspect="1"/>
          </p:cNvPicPr>
          <p:nvPr/>
        </p:nvPicPr>
        <p:blipFill>
          <a:blip r:embed="rId3"/>
          <a:stretch>
            <a:fillRect/>
          </a:stretch>
        </p:blipFill>
        <p:spPr>
          <a:xfrm>
            <a:off x="0" y="2766339"/>
            <a:ext cx="12192000" cy="3015226"/>
          </a:xfrm>
          <a:prstGeom prst="rect">
            <a:avLst/>
          </a:prstGeom>
        </p:spPr>
      </p:pic>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Personnalisé">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315_TF10001108_Win32" id="{08D89365-2E4C-432D-9349-8DF9B80AEEA1}" vid="{010FF314-90DF-4A21-BD0D-ADCBA34234A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{56FE623C-76D0-44B0-85D6-21C752C51118}tf10001108_win32</Template>
  <TotalTime>119</TotalTime>
  <Words>1188</Words>
  <Application>Microsoft Office PowerPoint</Application>
  <PresentationFormat>Grand écran</PresentationFormat>
  <Paragraphs>67</Paragraphs>
  <Slides>8</Slides>
  <Notes>8</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Arial</vt:lpstr>
      <vt:lpstr>Calibri</vt:lpstr>
      <vt:lpstr>Segoe UI</vt:lpstr>
      <vt:lpstr>Segoe UI Light</vt:lpstr>
      <vt:lpstr>Segoe UI Semibold</vt:lpstr>
      <vt:lpstr>Personnalisé</vt:lpstr>
      <vt:lpstr>Bienvenue</vt:lpstr>
      <vt:lpstr>La Géologie dans les programmes de 1ère et de Terminale.</vt:lpstr>
      <vt:lpstr>Objectifs de la formation de terrain</vt:lpstr>
      <vt:lpstr>Partenariats et Lycée Pierre et Marie Curie</vt:lpstr>
      <vt:lpstr>Déroulement de la formation sur 4 jours.</vt:lpstr>
      <vt:lpstr>BUDGET – RECETTES-DEPENSES : Tout dépend du nombre d’élèves,</vt:lpstr>
      <vt:lpstr>Témoignage des « Anciens » Stagiaires.  -  Témoignage du Professeur Raymond Cirio (inventeur du CBGA),</vt:lpstr>
      <vt:lpstr>Vous avez d’autres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yves fraboulet</dc:creator>
  <cp:keywords/>
  <cp:lastModifiedBy>yves fraboulet</cp:lastModifiedBy>
  <cp:revision>4</cp:revision>
  <dcterms:created xsi:type="dcterms:W3CDTF">2024-09-18T13:44:38Z</dcterms:created>
  <dcterms:modified xsi:type="dcterms:W3CDTF">2024-09-18T15:44:28Z</dcterms:modified>
  <cp:version/>
</cp:coreProperties>
</file>